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7"/>
  </p:notesMasterIdLst>
  <p:sldIdLst>
    <p:sldId id="276" r:id="rId2"/>
    <p:sldId id="279" r:id="rId3"/>
    <p:sldId id="328" r:id="rId4"/>
    <p:sldId id="330" r:id="rId5"/>
    <p:sldId id="331" r:id="rId6"/>
    <p:sldId id="332" r:id="rId7"/>
    <p:sldId id="333" r:id="rId8"/>
    <p:sldId id="472" r:id="rId9"/>
    <p:sldId id="473" r:id="rId10"/>
    <p:sldId id="520" r:id="rId11"/>
    <p:sldId id="545" r:id="rId12"/>
    <p:sldId id="546" r:id="rId13"/>
    <p:sldId id="547" r:id="rId14"/>
    <p:sldId id="548" r:id="rId15"/>
    <p:sldId id="549" r:id="rId16"/>
    <p:sldId id="481" r:id="rId17"/>
    <p:sldId id="509" r:id="rId18"/>
    <p:sldId id="510" r:id="rId19"/>
    <p:sldId id="570" r:id="rId20"/>
    <p:sldId id="525" r:id="rId21"/>
    <p:sldId id="497" r:id="rId22"/>
    <p:sldId id="551" r:id="rId23"/>
    <p:sldId id="552" r:id="rId24"/>
    <p:sldId id="550" r:id="rId25"/>
    <p:sldId id="496" r:id="rId26"/>
    <p:sldId id="571" r:id="rId27"/>
    <p:sldId id="556" r:id="rId28"/>
    <p:sldId id="524" r:id="rId29"/>
    <p:sldId id="555" r:id="rId30"/>
    <p:sldId id="554" r:id="rId31"/>
    <p:sldId id="553" r:id="rId32"/>
    <p:sldId id="564" r:id="rId33"/>
    <p:sldId id="523" r:id="rId34"/>
    <p:sldId id="562" r:id="rId35"/>
    <p:sldId id="563" r:id="rId36"/>
    <p:sldId id="557" r:id="rId37"/>
    <p:sldId id="558" r:id="rId38"/>
    <p:sldId id="559" r:id="rId39"/>
    <p:sldId id="560" r:id="rId40"/>
    <p:sldId id="561" r:id="rId41"/>
    <p:sldId id="565" r:id="rId42"/>
    <p:sldId id="566" r:id="rId43"/>
    <p:sldId id="567" r:id="rId44"/>
    <p:sldId id="568" r:id="rId45"/>
    <p:sldId id="569" r:id="rId46"/>
  </p:sldIdLst>
  <p:sldSz cx="21374100" cy="15113000"/>
  <p:notesSz cx="6858000" cy="9144000"/>
  <p:embeddedFontLst>
    <p:embeddedFont>
      <p:font typeface="Arial Narrow" panose="020B0606020202030204" pitchFamily="3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Now" panose="020B0604020202020204" charset="0"/>
      <p:regular r:id="rId56"/>
    </p:embeddedFont>
    <p:embeddedFont>
      <p:font typeface="Scripter"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4737" autoAdjust="0"/>
  </p:normalViewPr>
  <p:slideViewPr>
    <p:cSldViewPr>
      <p:cViewPr varScale="1">
        <p:scale>
          <a:sx n="29" d="100"/>
          <a:sy n="29" d="100"/>
        </p:scale>
        <p:origin x="1368" y="5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FC1E3-F6CE-4DC2-B316-9342532B1203}" type="datetimeFigureOut">
              <a:rPr lang="en-US" smtClean="0"/>
              <a:t>4/18/2023</a:t>
            </a:fld>
            <a:endParaRPr lang="en-US"/>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107AAB-8023-46FB-A2F6-E97195E92106}" type="slidenum">
              <a:rPr lang="en-US" smtClean="0"/>
              <a:t>‹#›</a:t>
            </a:fld>
            <a:endParaRPr lang="en-US"/>
          </a:p>
        </p:txBody>
      </p:sp>
    </p:spTree>
    <p:extLst>
      <p:ext uri="{BB962C8B-B14F-4D97-AF65-F5344CB8AC3E}">
        <p14:creationId xmlns:p14="http://schemas.microsoft.com/office/powerpoint/2010/main" val="19734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20</a:t>
            </a:fld>
            <a:endParaRPr lang="en-US"/>
          </a:p>
        </p:txBody>
      </p:sp>
    </p:spTree>
    <p:extLst>
      <p:ext uri="{BB962C8B-B14F-4D97-AF65-F5344CB8AC3E}">
        <p14:creationId xmlns:p14="http://schemas.microsoft.com/office/powerpoint/2010/main" val="3454537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29</a:t>
            </a:fld>
            <a:endParaRPr lang="en-US"/>
          </a:p>
        </p:txBody>
      </p:sp>
    </p:spTree>
    <p:extLst>
      <p:ext uri="{BB962C8B-B14F-4D97-AF65-F5344CB8AC3E}">
        <p14:creationId xmlns:p14="http://schemas.microsoft.com/office/powerpoint/2010/main" val="470219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30</a:t>
            </a:fld>
            <a:endParaRPr lang="en-US"/>
          </a:p>
        </p:txBody>
      </p:sp>
    </p:spTree>
    <p:extLst>
      <p:ext uri="{BB962C8B-B14F-4D97-AF65-F5344CB8AC3E}">
        <p14:creationId xmlns:p14="http://schemas.microsoft.com/office/powerpoint/2010/main" val="169674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31</a:t>
            </a:fld>
            <a:endParaRPr lang="en-US"/>
          </a:p>
        </p:txBody>
      </p:sp>
    </p:spTree>
    <p:extLst>
      <p:ext uri="{BB962C8B-B14F-4D97-AF65-F5344CB8AC3E}">
        <p14:creationId xmlns:p14="http://schemas.microsoft.com/office/powerpoint/2010/main" val="2574992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21</a:t>
            </a:fld>
            <a:endParaRPr lang="en-US"/>
          </a:p>
        </p:txBody>
      </p:sp>
    </p:spTree>
    <p:extLst>
      <p:ext uri="{BB962C8B-B14F-4D97-AF65-F5344CB8AC3E}">
        <p14:creationId xmlns:p14="http://schemas.microsoft.com/office/powerpoint/2010/main" val="3333503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22</a:t>
            </a:fld>
            <a:endParaRPr lang="en-US"/>
          </a:p>
        </p:txBody>
      </p:sp>
    </p:spTree>
    <p:extLst>
      <p:ext uri="{BB962C8B-B14F-4D97-AF65-F5344CB8AC3E}">
        <p14:creationId xmlns:p14="http://schemas.microsoft.com/office/powerpoint/2010/main" val="2374922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23</a:t>
            </a:fld>
            <a:endParaRPr lang="en-US"/>
          </a:p>
        </p:txBody>
      </p:sp>
    </p:spTree>
    <p:extLst>
      <p:ext uri="{BB962C8B-B14F-4D97-AF65-F5344CB8AC3E}">
        <p14:creationId xmlns:p14="http://schemas.microsoft.com/office/powerpoint/2010/main" val="204422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24</a:t>
            </a:fld>
            <a:endParaRPr lang="en-US"/>
          </a:p>
        </p:txBody>
      </p:sp>
    </p:spTree>
    <p:extLst>
      <p:ext uri="{BB962C8B-B14F-4D97-AF65-F5344CB8AC3E}">
        <p14:creationId xmlns:p14="http://schemas.microsoft.com/office/powerpoint/2010/main" val="1063050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25</a:t>
            </a:fld>
            <a:endParaRPr lang="en-US"/>
          </a:p>
        </p:txBody>
      </p:sp>
    </p:spTree>
    <p:extLst>
      <p:ext uri="{BB962C8B-B14F-4D97-AF65-F5344CB8AC3E}">
        <p14:creationId xmlns:p14="http://schemas.microsoft.com/office/powerpoint/2010/main" val="2259275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26</a:t>
            </a:fld>
            <a:endParaRPr lang="en-US"/>
          </a:p>
        </p:txBody>
      </p:sp>
    </p:spTree>
    <p:extLst>
      <p:ext uri="{BB962C8B-B14F-4D97-AF65-F5344CB8AC3E}">
        <p14:creationId xmlns:p14="http://schemas.microsoft.com/office/powerpoint/2010/main" val="269917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27</a:t>
            </a:fld>
            <a:endParaRPr lang="en-US"/>
          </a:p>
        </p:txBody>
      </p:sp>
    </p:spTree>
    <p:extLst>
      <p:ext uri="{BB962C8B-B14F-4D97-AF65-F5344CB8AC3E}">
        <p14:creationId xmlns:p14="http://schemas.microsoft.com/office/powerpoint/2010/main" val="2418448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107AAB-8023-46FB-A2F6-E97195E92106}" type="slidenum">
              <a:rPr lang="en-US" smtClean="0"/>
              <a:t>28</a:t>
            </a:fld>
            <a:endParaRPr lang="en-US"/>
          </a:p>
        </p:txBody>
      </p:sp>
    </p:spTree>
    <p:extLst>
      <p:ext uri="{BB962C8B-B14F-4D97-AF65-F5344CB8AC3E}">
        <p14:creationId xmlns:p14="http://schemas.microsoft.com/office/powerpoint/2010/main" val="2023850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youtube.com/watch?v=-M9aut3WVW8"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66D2066-683C-470C-8810-0EC94CA61C16}"/>
              </a:ext>
            </a:extLst>
          </p:cNvPr>
          <p:cNvPicPr>
            <a:picLocks noChangeAspect="1"/>
          </p:cNvPicPr>
          <p:nvPr/>
        </p:nvPicPr>
        <p:blipFill>
          <a:blip r:embed="rId2"/>
          <a:stretch>
            <a:fillRect/>
          </a:stretch>
        </p:blipFill>
        <p:spPr>
          <a:xfrm>
            <a:off x="0" y="-166698"/>
            <a:ext cx="21368061" cy="15113000"/>
          </a:xfrm>
          <a:prstGeom prst="rect">
            <a:avLst/>
          </a:prstGeom>
        </p:spPr>
      </p:pic>
      <p:pic>
        <p:nvPicPr>
          <p:cNvPr id="24" name="Picture 11">
            <a:extLst>
              <a:ext uri="{FF2B5EF4-FFF2-40B4-BE49-F238E27FC236}">
                <a16:creationId xmlns:a16="http://schemas.microsoft.com/office/drawing/2014/main" id="{B45DC08C-DA03-402C-ACEA-5AEEEF8EBD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40267" y="11706945"/>
            <a:ext cx="9893566" cy="1921620"/>
          </a:xfrm>
          <a:prstGeom prst="rect">
            <a:avLst/>
          </a:prstGeom>
        </p:spPr>
      </p:pic>
      <p:sp>
        <p:nvSpPr>
          <p:cNvPr id="23" name="TextBox 13">
            <a:extLst>
              <a:ext uri="{FF2B5EF4-FFF2-40B4-BE49-F238E27FC236}">
                <a16:creationId xmlns:a16="http://schemas.microsoft.com/office/drawing/2014/main" id="{E4EDD4CF-63A6-411D-A65E-52425DEB3F99}"/>
              </a:ext>
            </a:extLst>
          </p:cNvPr>
          <p:cNvSpPr txBox="1"/>
          <p:nvPr/>
        </p:nvSpPr>
        <p:spPr>
          <a:xfrm>
            <a:off x="5718429" y="12028990"/>
            <a:ext cx="9141909" cy="1277529"/>
          </a:xfrm>
          <a:prstGeom prst="rect">
            <a:avLst/>
          </a:prstGeom>
        </p:spPr>
        <p:txBody>
          <a:bodyPr lIns="0" tIns="0" rIns="0" bIns="0" rtlCol="0" anchor="t">
            <a:spAutoFit/>
          </a:bodyPr>
          <a:lstStyle/>
          <a:p>
            <a:pPr algn="ctr">
              <a:lnSpc>
                <a:spcPts val="11275"/>
              </a:lnSpc>
              <a:spcBef>
                <a:spcPct val="0"/>
              </a:spcBef>
            </a:pPr>
            <a:r>
              <a:rPr lang="en-US" sz="8054" dirty="0">
                <a:solidFill>
                  <a:srgbClr val="053370"/>
                </a:solidFill>
                <a:latin typeface="Scripter"/>
              </a:rPr>
              <a:t>April 18, 2023</a:t>
            </a:r>
          </a:p>
        </p:txBody>
      </p:sp>
      <p:sp>
        <p:nvSpPr>
          <p:cNvPr id="6" name="TextBox 19">
            <a:extLst>
              <a:ext uri="{FF2B5EF4-FFF2-40B4-BE49-F238E27FC236}">
                <a16:creationId xmlns:a16="http://schemas.microsoft.com/office/drawing/2014/main" id="{4F426576-903A-4EB0-AA63-5414461BA5FE}"/>
              </a:ext>
            </a:extLst>
          </p:cNvPr>
          <p:cNvSpPr txBox="1"/>
          <p:nvPr/>
        </p:nvSpPr>
        <p:spPr>
          <a:xfrm>
            <a:off x="764126" y="4051300"/>
            <a:ext cx="19845848" cy="6370975"/>
          </a:xfrm>
          <a:prstGeom prst="rect">
            <a:avLst/>
          </a:prstGeom>
        </p:spPr>
        <p:txBody>
          <a:bodyPr wrap="square" lIns="0" tIns="0" rIns="0" bIns="0" rtlCol="0" anchor="t">
            <a:spAutoFit/>
          </a:bodyPr>
          <a:lstStyle/>
          <a:p>
            <a:pPr algn="ctr"/>
            <a:r>
              <a:rPr lang="en-US" sz="13800" b="1" dirty="0">
                <a:solidFill>
                  <a:srgbClr val="002060"/>
                </a:solidFill>
                <a:latin typeface="Now"/>
              </a:rPr>
              <a:t>English 1</a:t>
            </a:r>
          </a:p>
          <a:p>
            <a:pPr algn="ctr"/>
            <a:r>
              <a:rPr lang="en-US" sz="13800" b="1" dirty="0">
                <a:solidFill>
                  <a:srgbClr val="002060"/>
                </a:solidFill>
                <a:latin typeface="Now"/>
              </a:rPr>
              <a:t>3</a:t>
            </a:r>
            <a:r>
              <a:rPr lang="en-US" sz="13800" b="1" baseline="30000" dirty="0">
                <a:solidFill>
                  <a:srgbClr val="002060"/>
                </a:solidFill>
                <a:latin typeface="Now"/>
              </a:rPr>
              <a:t>rd</a:t>
            </a:r>
            <a:r>
              <a:rPr lang="en-US" sz="13800" b="1" dirty="0">
                <a:solidFill>
                  <a:srgbClr val="002060"/>
                </a:solidFill>
                <a:latin typeface="Now"/>
              </a:rPr>
              <a:t> Quarter</a:t>
            </a:r>
          </a:p>
          <a:p>
            <a:pPr algn="ctr"/>
            <a:r>
              <a:rPr lang="en-US" sz="13800" b="1" dirty="0">
                <a:solidFill>
                  <a:srgbClr val="002060"/>
                </a:solidFill>
                <a:latin typeface="Now"/>
              </a:rPr>
              <a:t>Week 4</a:t>
            </a:r>
          </a:p>
        </p:txBody>
      </p:sp>
    </p:spTree>
    <p:extLst>
      <p:ext uri="{BB962C8B-B14F-4D97-AF65-F5344CB8AC3E}">
        <p14:creationId xmlns:p14="http://schemas.microsoft.com/office/powerpoint/2010/main" val="683669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3393EA-3329-4438-A48A-1F283E4C0AC8}"/>
              </a:ext>
            </a:extLst>
          </p:cNvPr>
          <p:cNvPicPr>
            <a:picLocks noChangeAspect="1"/>
          </p:cNvPicPr>
          <p:nvPr/>
        </p:nvPicPr>
        <p:blipFill>
          <a:blip r:embed="rId2"/>
          <a:stretch>
            <a:fillRect/>
          </a:stretch>
        </p:blipFill>
        <p:spPr>
          <a:xfrm>
            <a:off x="-29828" y="-48764"/>
            <a:ext cx="21374100" cy="15161764"/>
          </a:xfrm>
          <a:prstGeom prst="rect">
            <a:avLst/>
          </a:prstGeom>
        </p:spPr>
      </p:pic>
      <p:sp>
        <p:nvSpPr>
          <p:cNvPr id="19" name="TextBox 19"/>
          <p:cNvSpPr txBox="1"/>
          <p:nvPr/>
        </p:nvSpPr>
        <p:spPr>
          <a:xfrm>
            <a:off x="734298" y="233472"/>
            <a:ext cx="19845848" cy="1354217"/>
          </a:xfrm>
          <a:prstGeom prst="rect">
            <a:avLst/>
          </a:prstGeom>
        </p:spPr>
        <p:txBody>
          <a:bodyPr wrap="square" lIns="0" tIns="0" rIns="0" bIns="0" rtlCol="0" anchor="t">
            <a:spAutoFit/>
          </a:bodyPr>
          <a:lstStyle/>
          <a:p>
            <a:pPr algn="ctr"/>
            <a:r>
              <a:rPr lang="en-US" sz="8800" b="1" dirty="0">
                <a:solidFill>
                  <a:srgbClr val="002060"/>
                </a:solidFill>
                <a:latin typeface="Now"/>
              </a:rPr>
              <a:t>Read</a:t>
            </a:r>
          </a:p>
        </p:txBody>
      </p:sp>
      <p:pic>
        <p:nvPicPr>
          <p:cNvPr id="2" name="Picture 2" descr="D:\Screenshot_2015-08-01-07-47-49.png">
            <a:extLst>
              <a:ext uri="{FF2B5EF4-FFF2-40B4-BE49-F238E27FC236}">
                <a16:creationId xmlns:a16="http://schemas.microsoft.com/office/drawing/2014/main" id="{1E5CBBC1-A8E6-C3EA-70CA-7584E694E9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475" b="25050"/>
          <a:stretch/>
        </p:blipFill>
        <p:spPr bwMode="auto">
          <a:xfrm>
            <a:off x="2000240" y="1625593"/>
            <a:ext cx="17983210" cy="13487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256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F5A42-ECDF-4237-B21C-1305DA481E99}"/>
              </a:ext>
            </a:extLst>
          </p:cNvPr>
          <p:cNvPicPr>
            <a:picLocks noChangeAspect="1"/>
          </p:cNvPicPr>
          <p:nvPr/>
        </p:nvPicPr>
        <p:blipFill>
          <a:blip r:embed="rId2"/>
          <a:stretch>
            <a:fillRect/>
          </a:stretch>
        </p:blipFill>
        <p:spPr>
          <a:xfrm>
            <a:off x="35312" y="0"/>
            <a:ext cx="21374100" cy="15161764"/>
          </a:xfrm>
          <a:prstGeom prst="rect">
            <a:avLst/>
          </a:prstGeom>
        </p:spPr>
      </p:pic>
      <p:sp>
        <p:nvSpPr>
          <p:cNvPr id="2" name="Rectangle 2">
            <a:extLst>
              <a:ext uri="{FF2B5EF4-FFF2-40B4-BE49-F238E27FC236}">
                <a16:creationId xmlns:a16="http://schemas.microsoft.com/office/drawing/2014/main" id="{71C325C0-1A12-4E71-8854-EFD1380E501A}"/>
              </a:ext>
            </a:extLst>
          </p:cNvPr>
          <p:cNvSpPr>
            <a:spLocks noChangeArrowheads="1"/>
          </p:cNvSpPr>
          <p:nvPr/>
        </p:nvSpPr>
        <p:spPr bwMode="auto">
          <a:xfrm>
            <a:off x="1847850" y="1765300"/>
            <a:ext cx="2137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652666C4-432B-43BF-99E2-0C712EFAE8A4}"/>
              </a:ext>
            </a:extLst>
          </p:cNvPr>
          <p:cNvSpPr>
            <a:spLocks noChangeArrowheads="1"/>
          </p:cNvSpPr>
          <p:nvPr/>
        </p:nvSpPr>
        <p:spPr bwMode="auto">
          <a:xfrm>
            <a:off x="1349762" y="1373373"/>
            <a:ext cx="18745200" cy="12618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6600" dirty="0">
                <a:solidFill>
                  <a:srgbClr val="000000"/>
                </a:solidFill>
                <a:latin typeface="Now" panose="020B0604020202020204" charset="0"/>
                <a:ea typeface="Arial Narrow" panose="020B0606020202030204" pitchFamily="34" charset="0"/>
                <a:cs typeface="Arial Narrow" panose="020B0606020202030204" pitchFamily="34" charset="0"/>
              </a:rPr>
              <a:t>Review</a:t>
            </a:r>
          </a:p>
          <a:p>
            <a:pPr lvl="0" eaLnBrk="0" fontAlgn="base" hangingPunct="0">
              <a:spcBef>
                <a:spcPct val="0"/>
              </a:spcBef>
              <a:spcAft>
                <a:spcPct val="0"/>
              </a:spcAft>
            </a:pPr>
            <a:r>
              <a:rPr lang="en-US" altLang="en-US" sz="6600" dirty="0">
                <a:solidFill>
                  <a:srgbClr val="000000"/>
                </a:solidFill>
                <a:latin typeface="Now" panose="020B0604020202020204" charset="0"/>
                <a:ea typeface="Arial Narrow" panose="020B0606020202030204" pitchFamily="34" charset="0"/>
                <a:cs typeface="Arial Narrow" panose="020B0606020202030204" pitchFamily="34" charset="0"/>
              </a:rPr>
              <a:t>Direction: Choose the letter of the correct answer.</a:t>
            </a:r>
          </a:p>
          <a:p>
            <a:pPr lvl="0" eaLnBrk="0" fontAlgn="base" hangingPunct="0">
              <a:spcBef>
                <a:spcPct val="0"/>
              </a:spcBef>
              <a:spcAft>
                <a:spcPct val="0"/>
              </a:spcAft>
            </a:pPr>
            <a:r>
              <a:rPr lang="en-US" altLang="en-US" sz="8800">
                <a:solidFill>
                  <a:srgbClr val="000000"/>
                </a:solidFill>
                <a:latin typeface="Now" panose="020B0604020202020204" charset="0"/>
                <a:ea typeface="Arial Narrow" panose="020B0606020202030204" pitchFamily="34" charset="0"/>
                <a:cs typeface="Arial Narrow" panose="020B0606020202030204" pitchFamily="34" charset="0"/>
              </a:rPr>
              <a:t>What </a:t>
            </a:r>
            <a:r>
              <a:rPr lang="en-US" altLang="en-US" sz="8800" dirty="0">
                <a:solidFill>
                  <a:srgbClr val="000000"/>
                </a:solidFill>
                <a:latin typeface="Now" panose="020B0604020202020204" charset="0"/>
                <a:ea typeface="Arial Narrow" panose="020B0606020202030204" pitchFamily="34" charset="0"/>
                <a:cs typeface="Arial Narrow" panose="020B0606020202030204" pitchFamily="34" charset="0"/>
              </a:rPr>
              <a:t>is an exclamatory sentence?</a:t>
            </a:r>
          </a:p>
          <a:p>
            <a:pPr lvl="0" eaLnBrk="0" fontAlgn="base" hangingPunct="0">
              <a:spcBef>
                <a:spcPct val="0"/>
              </a:spcBef>
              <a:spcAft>
                <a:spcPct val="0"/>
              </a:spcAft>
            </a:pPr>
            <a:r>
              <a:rPr lang="en-US" altLang="en-US" sz="8800" dirty="0">
                <a:solidFill>
                  <a:srgbClr val="000000"/>
                </a:solidFill>
                <a:latin typeface="Now" panose="020B0604020202020204" charset="0"/>
                <a:ea typeface="Arial Narrow" panose="020B0606020202030204" pitchFamily="34" charset="0"/>
                <a:cs typeface="Arial Narrow" panose="020B0606020202030204" pitchFamily="34" charset="0"/>
              </a:rPr>
              <a:t>a. A sentence that expresses strong feelings or emotions</a:t>
            </a:r>
          </a:p>
          <a:p>
            <a:pPr lvl="0" eaLnBrk="0" fontAlgn="base" hangingPunct="0">
              <a:spcBef>
                <a:spcPct val="0"/>
              </a:spcBef>
              <a:spcAft>
                <a:spcPct val="0"/>
              </a:spcAft>
            </a:pPr>
            <a:r>
              <a:rPr lang="en-US" altLang="en-US" sz="8800" dirty="0">
                <a:solidFill>
                  <a:srgbClr val="000000"/>
                </a:solidFill>
                <a:latin typeface="Now" panose="020B0604020202020204" charset="0"/>
                <a:ea typeface="Arial Narrow" panose="020B0606020202030204" pitchFamily="34" charset="0"/>
                <a:cs typeface="Arial Narrow" panose="020B0606020202030204" pitchFamily="34" charset="0"/>
              </a:rPr>
              <a:t>b. A sentence that gives a command</a:t>
            </a:r>
          </a:p>
          <a:p>
            <a:pPr lvl="0" eaLnBrk="0" fontAlgn="base" hangingPunct="0">
              <a:spcBef>
                <a:spcPct val="0"/>
              </a:spcBef>
              <a:spcAft>
                <a:spcPct val="0"/>
              </a:spcAft>
            </a:pPr>
            <a:r>
              <a:rPr lang="en-US" altLang="en-US" sz="8800" dirty="0">
                <a:solidFill>
                  <a:srgbClr val="000000"/>
                </a:solidFill>
                <a:latin typeface="Now" panose="020B0604020202020204" charset="0"/>
                <a:ea typeface="Arial Narrow" panose="020B0606020202030204" pitchFamily="34" charset="0"/>
                <a:cs typeface="Arial Narrow" panose="020B0606020202030204" pitchFamily="34" charset="0"/>
              </a:rPr>
              <a:t>c. A sentence that asks a question</a:t>
            </a:r>
          </a:p>
        </p:txBody>
      </p:sp>
      <p:sp>
        <p:nvSpPr>
          <p:cNvPr id="7" name="Rectangle 6">
            <a:extLst>
              <a:ext uri="{FF2B5EF4-FFF2-40B4-BE49-F238E27FC236}">
                <a16:creationId xmlns:a16="http://schemas.microsoft.com/office/drawing/2014/main" id="{30404F9F-31FD-4798-A9A5-390733570325}"/>
              </a:ext>
            </a:extLst>
          </p:cNvPr>
          <p:cNvSpPr/>
          <p:nvPr/>
        </p:nvSpPr>
        <p:spPr>
          <a:xfrm>
            <a:off x="1085850" y="7134102"/>
            <a:ext cx="17068800" cy="2784598"/>
          </a:xfrm>
          <a:prstGeom prst="rect">
            <a:avLst/>
          </a:prstGeom>
          <a:noFill/>
          <a:ln w="168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07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F5A42-ECDF-4237-B21C-1305DA481E99}"/>
              </a:ext>
            </a:extLst>
          </p:cNvPr>
          <p:cNvPicPr>
            <a:picLocks noChangeAspect="1"/>
          </p:cNvPicPr>
          <p:nvPr/>
        </p:nvPicPr>
        <p:blipFill>
          <a:blip r:embed="rId2"/>
          <a:stretch>
            <a:fillRect/>
          </a:stretch>
        </p:blipFill>
        <p:spPr>
          <a:xfrm>
            <a:off x="-32989" y="1460500"/>
            <a:ext cx="21374100" cy="15161764"/>
          </a:xfrm>
          <a:prstGeom prst="rect">
            <a:avLst/>
          </a:prstGeom>
        </p:spPr>
      </p:pic>
      <p:sp>
        <p:nvSpPr>
          <p:cNvPr id="2" name="Rectangle 2">
            <a:extLst>
              <a:ext uri="{FF2B5EF4-FFF2-40B4-BE49-F238E27FC236}">
                <a16:creationId xmlns:a16="http://schemas.microsoft.com/office/drawing/2014/main" id="{71C325C0-1A12-4E71-8854-EFD1380E501A}"/>
              </a:ext>
            </a:extLst>
          </p:cNvPr>
          <p:cNvSpPr>
            <a:spLocks noChangeArrowheads="1"/>
          </p:cNvSpPr>
          <p:nvPr/>
        </p:nvSpPr>
        <p:spPr bwMode="auto">
          <a:xfrm>
            <a:off x="1847850" y="1765300"/>
            <a:ext cx="2137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652666C4-432B-43BF-99E2-0C712EFAE8A4}"/>
              </a:ext>
            </a:extLst>
          </p:cNvPr>
          <p:cNvSpPr>
            <a:spLocks noChangeArrowheads="1"/>
          </p:cNvSpPr>
          <p:nvPr/>
        </p:nvSpPr>
        <p:spPr bwMode="auto">
          <a:xfrm>
            <a:off x="2200275" y="1665004"/>
            <a:ext cx="18316575" cy="10981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2. Which punctuation mark is used at the end of an exclamatory sentence?</a:t>
            </a:r>
          </a:p>
          <a:p>
            <a:pPr lvl="0"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a. Period (.)</a:t>
            </a:r>
          </a:p>
          <a:p>
            <a:pPr lvl="0"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b. Comma (,)</a:t>
            </a:r>
          </a:p>
          <a:p>
            <a:pPr lvl="0"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c. Exclamation mark (!)</a:t>
            </a:r>
          </a:p>
        </p:txBody>
      </p:sp>
      <p:sp>
        <p:nvSpPr>
          <p:cNvPr id="7" name="Rectangle 6">
            <a:extLst>
              <a:ext uri="{FF2B5EF4-FFF2-40B4-BE49-F238E27FC236}">
                <a16:creationId xmlns:a16="http://schemas.microsoft.com/office/drawing/2014/main" id="{69772F91-4DE8-498A-915A-125B7EA2444C}"/>
              </a:ext>
            </a:extLst>
          </p:cNvPr>
          <p:cNvSpPr/>
          <p:nvPr/>
        </p:nvSpPr>
        <p:spPr>
          <a:xfrm>
            <a:off x="1847850" y="10720846"/>
            <a:ext cx="15925800" cy="1905000"/>
          </a:xfrm>
          <a:prstGeom prst="rect">
            <a:avLst/>
          </a:prstGeom>
          <a:noFill/>
          <a:ln w="168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93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F5A42-ECDF-4237-B21C-1305DA481E99}"/>
              </a:ext>
            </a:extLst>
          </p:cNvPr>
          <p:cNvPicPr>
            <a:picLocks noChangeAspect="1"/>
          </p:cNvPicPr>
          <p:nvPr/>
        </p:nvPicPr>
        <p:blipFill>
          <a:blip r:embed="rId2"/>
          <a:stretch>
            <a:fillRect/>
          </a:stretch>
        </p:blipFill>
        <p:spPr>
          <a:xfrm>
            <a:off x="32989" y="81466"/>
            <a:ext cx="21374100" cy="15161764"/>
          </a:xfrm>
          <a:prstGeom prst="rect">
            <a:avLst/>
          </a:prstGeom>
        </p:spPr>
      </p:pic>
      <p:sp>
        <p:nvSpPr>
          <p:cNvPr id="2" name="Rectangle 2">
            <a:extLst>
              <a:ext uri="{FF2B5EF4-FFF2-40B4-BE49-F238E27FC236}">
                <a16:creationId xmlns:a16="http://schemas.microsoft.com/office/drawing/2014/main" id="{71C325C0-1A12-4E71-8854-EFD1380E501A}"/>
              </a:ext>
            </a:extLst>
          </p:cNvPr>
          <p:cNvSpPr>
            <a:spLocks noChangeArrowheads="1"/>
          </p:cNvSpPr>
          <p:nvPr/>
        </p:nvSpPr>
        <p:spPr bwMode="auto">
          <a:xfrm>
            <a:off x="1847850" y="1765300"/>
            <a:ext cx="2137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652666C4-432B-43BF-99E2-0C712EFAE8A4}"/>
              </a:ext>
            </a:extLst>
          </p:cNvPr>
          <p:cNvSpPr>
            <a:spLocks noChangeArrowheads="1"/>
          </p:cNvSpPr>
          <p:nvPr/>
        </p:nvSpPr>
        <p:spPr bwMode="auto">
          <a:xfrm>
            <a:off x="1619250" y="1993900"/>
            <a:ext cx="20440650" cy="10981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3. Which of the following sentences is an example of an exclamatory sentence?</a:t>
            </a:r>
          </a:p>
          <a:p>
            <a:pPr lvl="0"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a. I have a blue backpack.</a:t>
            </a:r>
          </a:p>
          <a:p>
            <a:pPr lvl="0"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b. Yay, we won the game! </a:t>
            </a:r>
          </a:p>
          <a:p>
            <a:pPr lvl="0"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c. Please pass the salt.</a:t>
            </a:r>
          </a:p>
        </p:txBody>
      </p:sp>
      <p:sp>
        <p:nvSpPr>
          <p:cNvPr id="7" name="Rectangle 6">
            <a:extLst>
              <a:ext uri="{FF2B5EF4-FFF2-40B4-BE49-F238E27FC236}">
                <a16:creationId xmlns:a16="http://schemas.microsoft.com/office/drawing/2014/main" id="{0D1BA215-9D98-49D1-8603-BD29A7F58DF4}"/>
              </a:ext>
            </a:extLst>
          </p:cNvPr>
          <p:cNvSpPr/>
          <p:nvPr/>
        </p:nvSpPr>
        <p:spPr>
          <a:xfrm>
            <a:off x="1238250" y="8699500"/>
            <a:ext cx="15925800" cy="1905000"/>
          </a:xfrm>
          <a:prstGeom prst="rect">
            <a:avLst/>
          </a:prstGeom>
          <a:noFill/>
          <a:ln w="168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21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F5A42-ECDF-4237-B21C-1305DA481E99}"/>
              </a:ext>
            </a:extLst>
          </p:cNvPr>
          <p:cNvPicPr>
            <a:picLocks noChangeAspect="1"/>
          </p:cNvPicPr>
          <p:nvPr/>
        </p:nvPicPr>
        <p:blipFill>
          <a:blip r:embed="rId2"/>
          <a:stretch>
            <a:fillRect/>
          </a:stretch>
        </p:blipFill>
        <p:spPr>
          <a:xfrm>
            <a:off x="-32989" y="1460500"/>
            <a:ext cx="21374100" cy="15161764"/>
          </a:xfrm>
          <a:prstGeom prst="rect">
            <a:avLst/>
          </a:prstGeom>
        </p:spPr>
      </p:pic>
      <p:sp>
        <p:nvSpPr>
          <p:cNvPr id="2" name="Rectangle 2">
            <a:extLst>
              <a:ext uri="{FF2B5EF4-FFF2-40B4-BE49-F238E27FC236}">
                <a16:creationId xmlns:a16="http://schemas.microsoft.com/office/drawing/2014/main" id="{71C325C0-1A12-4E71-8854-EFD1380E501A}"/>
              </a:ext>
            </a:extLst>
          </p:cNvPr>
          <p:cNvSpPr>
            <a:spLocks noChangeArrowheads="1"/>
          </p:cNvSpPr>
          <p:nvPr/>
        </p:nvSpPr>
        <p:spPr bwMode="auto">
          <a:xfrm>
            <a:off x="1847850" y="1765300"/>
            <a:ext cx="2137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652666C4-432B-43BF-99E2-0C712EFAE8A4}"/>
              </a:ext>
            </a:extLst>
          </p:cNvPr>
          <p:cNvSpPr>
            <a:spLocks noChangeArrowheads="1"/>
          </p:cNvSpPr>
          <p:nvPr/>
        </p:nvSpPr>
        <p:spPr bwMode="auto">
          <a:xfrm>
            <a:off x="900461" y="2804365"/>
            <a:ext cx="20440650" cy="950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4. What do exclamatory sentences express?</a:t>
            </a:r>
          </a:p>
          <a:p>
            <a:pPr lvl="0"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a. Questions</a:t>
            </a:r>
          </a:p>
          <a:p>
            <a:pPr lvl="0"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b. Commands</a:t>
            </a:r>
          </a:p>
          <a:p>
            <a:pPr lvl="0"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c. Strong feelings or emotions</a:t>
            </a:r>
          </a:p>
        </p:txBody>
      </p:sp>
      <p:sp>
        <p:nvSpPr>
          <p:cNvPr id="7" name="Rectangle 6">
            <a:extLst>
              <a:ext uri="{FF2B5EF4-FFF2-40B4-BE49-F238E27FC236}">
                <a16:creationId xmlns:a16="http://schemas.microsoft.com/office/drawing/2014/main" id="{1D1EBCB8-86BD-47CD-8520-5626E4DC2BF4}"/>
              </a:ext>
            </a:extLst>
          </p:cNvPr>
          <p:cNvSpPr/>
          <p:nvPr/>
        </p:nvSpPr>
        <p:spPr>
          <a:xfrm>
            <a:off x="900460" y="10223500"/>
            <a:ext cx="18016189" cy="1905000"/>
          </a:xfrm>
          <a:prstGeom prst="rect">
            <a:avLst/>
          </a:prstGeom>
          <a:noFill/>
          <a:ln w="168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143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F5A42-ECDF-4237-B21C-1305DA481E99}"/>
              </a:ext>
            </a:extLst>
          </p:cNvPr>
          <p:cNvPicPr>
            <a:picLocks noChangeAspect="1"/>
          </p:cNvPicPr>
          <p:nvPr/>
        </p:nvPicPr>
        <p:blipFill>
          <a:blip r:embed="rId2"/>
          <a:stretch>
            <a:fillRect/>
          </a:stretch>
        </p:blipFill>
        <p:spPr>
          <a:xfrm>
            <a:off x="-32989" y="1460500"/>
            <a:ext cx="21374100" cy="15161764"/>
          </a:xfrm>
          <a:prstGeom prst="rect">
            <a:avLst/>
          </a:prstGeom>
        </p:spPr>
      </p:pic>
      <p:sp>
        <p:nvSpPr>
          <p:cNvPr id="2" name="Rectangle 2">
            <a:extLst>
              <a:ext uri="{FF2B5EF4-FFF2-40B4-BE49-F238E27FC236}">
                <a16:creationId xmlns:a16="http://schemas.microsoft.com/office/drawing/2014/main" id="{71C325C0-1A12-4E71-8854-EFD1380E501A}"/>
              </a:ext>
            </a:extLst>
          </p:cNvPr>
          <p:cNvSpPr>
            <a:spLocks noChangeArrowheads="1"/>
          </p:cNvSpPr>
          <p:nvPr/>
        </p:nvSpPr>
        <p:spPr bwMode="auto">
          <a:xfrm>
            <a:off x="1847850" y="1765300"/>
            <a:ext cx="21374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a:extLst>
              <a:ext uri="{FF2B5EF4-FFF2-40B4-BE49-F238E27FC236}">
                <a16:creationId xmlns:a16="http://schemas.microsoft.com/office/drawing/2014/main" id="{652666C4-432B-43BF-99E2-0C712EFAE8A4}"/>
              </a:ext>
            </a:extLst>
          </p:cNvPr>
          <p:cNvSpPr>
            <a:spLocks noChangeArrowheads="1"/>
          </p:cNvSpPr>
          <p:nvPr/>
        </p:nvSpPr>
        <p:spPr bwMode="auto">
          <a:xfrm>
            <a:off x="917652" y="2222500"/>
            <a:ext cx="20440650" cy="1319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5. Which of the following sentences is an example of an exclamatory sentence?</a:t>
            </a:r>
          </a:p>
          <a:p>
            <a:pPr lvl="0"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a. Awesome, that's my favorite song! </a:t>
            </a:r>
          </a:p>
          <a:p>
            <a:pPr lvl="0"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b. Can I have a cookie, please?</a:t>
            </a:r>
          </a:p>
          <a:p>
            <a:pPr eaLnBrk="0" fontAlgn="base" hangingPunct="0">
              <a:lnSpc>
                <a:spcPct val="150000"/>
              </a:lnSpc>
              <a:spcBef>
                <a:spcPct val="0"/>
              </a:spcBef>
              <a:spcAft>
                <a:spcPct val="0"/>
              </a:spcAft>
            </a:pPr>
            <a:r>
              <a:rPr lang="en-US" altLang="en-US" sz="9600" dirty="0">
                <a:solidFill>
                  <a:srgbClr val="000000"/>
                </a:solidFill>
                <a:latin typeface="Now" panose="020B0604020202020204" charset="0"/>
                <a:ea typeface="Arial Narrow" panose="020B0606020202030204" pitchFamily="34" charset="0"/>
                <a:cs typeface="Arial Narrow" panose="020B0606020202030204" pitchFamily="34" charset="0"/>
              </a:rPr>
              <a:t>c. I like pizza.</a:t>
            </a:r>
          </a:p>
        </p:txBody>
      </p:sp>
      <p:sp>
        <p:nvSpPr>
          <p:cNvPr id="7" name="Rectangle 6">
            <a:extLst>
              <a:ext uri="{FF2B5EF4-FFF2-40B4-BE49-F238E27FC236}">
                <a16:creationId xmlns:a16="http://schemas.microsoft.com/office/drawing/2014/main" id="{654B4D7E-3A7E-49EB-A671-A928E28FB7C7}"/>
              </a:ext>
            </a:extLst>
          </p:cNvPr>
          <p:cNvSpPr/>
          <p:nvPr/>
        </p:nvSpPr>
        <p:spPr>
          <a:xfrm>
            <a:off x="917652" y="7556500"/>
            <a:ext cx="17160798" cy="3886200"/>
          </a:xfrm>
          <a:prstGeom prst="rect">
            <a:avLst/>
          </a:prstGeom>
          <a:noFill/>
          <a:ln w="168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42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368300"/>
            <a:ext cx="21374100" cy="15161764"/>
          </a:xfrm>
          <a:prstGeom prst="rect">
            <a:avLst/>
          </a:prstGeom>
        </p:spPr>
      </p:pic>
      <p:sp>
        <p:nvSpPr>
          <p:cNvPr id="3" name="TextBox 19">
            <a:extLst>
              <a:ext uri="{FF2B5EF4-FFF2-40B4-BE49-F238E27FC236}">
                <a16:creationId xmlns:a16="http://schemas.microsoft.com/office/drawing/2014/main" id="{A37E8924-5011-4956-BC35-086580B584F5}"/>
              </a:ext>
            </a:extLst>
          </p:cNvPr>
          <p:cNvSpPr txBox="1"/>
          <p:nvPr/>
        </p:nvSpPr>
        <p:spPr>
          <a:xfrm>
            <a:off x="1390650" y="1362496"/>
            <a:ext cx="18135600" cy="12388007"/>
          </a:xfrm>
          <a:prstGeom prst="rect">
            <a:avLst/>
          </a:prstGeom>
        </p:spPr>
        <p:txBody>
          <a:bodyPr wrap="square" lIns="0" tIns="0" rIns="0" bIns="0" rtlCol="0" anchor="t">
            <a:spAutoFit/>
          </a:bodyPr>
          <a:lstStyle/>
          <a:p>
            <a:pPr algn="ctr"/>
            <a:r>
              <a:rPr lang="en-US" sz="11500" b="1" dirty="0">
                <a:solidFill>
                  <a:srgbClr val="002060"/>
                </a:solidFill>
                <a:latin typeface="Now"/>
              </a:rPr>
              <a:t>Listen to short stories/poems. Note important details pertaining to: </a:t>
            </a:r>
          </a:p>
          <a:p>
            <a:pPr algn="ctr"/>
            <a:r>
              <a:rPr lang="en-US" sz="11500" b="1" dirty="0">
                <a:solidFill>
                  <a:srgbClr val="002060"/>
                </a:solidFill>
                <a:latin typeface="Now"/>
              </a:rPr>
              <a:t>a.	Character</a:t>
            </a:r>
          </a:p>
          <a:p>
            <a:pPr algn="ctr"/>
            <a:r>
              <a:rPr lang="en-US" sz="11500" b="1" dirty="0">
                <a:solidFill>
                  <a:srgbClr val="002060"/>
                </a:solidFill>
                <a:latin typeface="Now"/>
              </a:rPr>
              <a:t>b.	Setting</a:t>
            </a:r>
          </a:p>
          <a:p>
            <a:pPr algn="ctr"/>
            <a:r>
              <a:rPr lang="en-US" sz="11500" b="1" dirty="0">
                <a:solidFill>
                  <a:srgbClr val="002060"/>
                </a:solidFill>
                <a:latin typeface="Now"/>
              </a:rPr>
              <a:t>c.	Events </a:t>
            </a:r>
          </a:p>
        </p:txBody>
      </p:sp>
    </p:spTree>
    <p:extLst>
      <p:ext uri="{BB962C8B-B14F-4D97-AF65-F5344CB8AC3E}">
        <p14:creationId xmlns:p14="http://schemas.microsoft.com/office/powerpoint/2010/main" val="276536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5" name="TextBox 4">
            <a:extLst>
              <a:ext uri="{FF2B5EF4-FFF2-40B4-BE49-F238E27FC236}">
                <a16:creationId xmlns:a16="http://schemas.microsoft.com/office/drawing/2014/main" id="{3685A176-2A4D-44B0-9EC9-D3281F754BD6}"/>
              </a:ext>
            </a:extLst>
          </p:cNvPr>
          <p:cNvSpPr txBox="1"/>
          <p:nvPr/>
        </p:nvSpPr>
        <p:spPr>
          <a:xfrm>
            <a:off x="2000250" y="1917700"/>
            <a:ext cx="18516600" cy="8940909"/>
          </a:xfrm>
          <a:prstGeom prst="rect">
            <a:avLst/>
          </a:prstGeom>
          <a:noFill/>
        </p:spPr>
        <p:txBody>
          <a:bodyPr wrap="square">
            <a:spAutoFit/>
          </a:bodyPr>
          <a:lstStyle/>
          <a:p>
            <a:r>
              <a:rPr lang="en-US" sz="11500" b="1" dirty="0">
                <a:solidFill>
                  <a:schemeClr val="tx2"/>
                </a:solidFill>
                <a:latin typeface="Now" panose="020B0604020202020204" charset="0"/>
              </a:rPr>
              <a:t>Do you still know the song “Twinkle, Twinkle Little Star”? Can you sing it? Let us sing this song together.</a:t>
            </a:r>
            <a:endParaRPr lang="en-PH" sz="41300" b="1" dirty="0">
              <a:solidFill>
                <a:schemeClr val="tx2"/>
              </a:solidFill>
              <a:latin typeface="Now" panose="020B0604020202020204" charset="0"/>
            </a:endParaRPr>
          </a:p>
        </p:txBody>
      </p:sp>
    </p:spTree>
    <p:extLst>
      <p:ext uri="{BB962C8B-B14F-4D97-AF65-F5344CB8AC3E}">
        <p14:creationId xmlns:p14="http://schemas.microsoft.com/office/powerpoint/2010/main" val="1866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4"/>
          <a:stretch>
            <a:fillRect/>
          </a:stretch>
        </p:blipFill>
        <p:spPr>
          <a:xfrm>
            <a:off x="0" y="0"/>
            <a:ext cx="21374100" cy="15161764"/>
          </a:xfrm>
          <a:prstGeom prst="rect">
            <a:avLst/>
          </a:prstGeom>
        </p:spPr>
      </p:pic>
      <p:pic>
        <p:nvPicPr>
          <p:cNvPr id="5" name="videoplayback">
            <a:hlinkClick r:id="" action="ppaction://media"/>
            <a:extLst>
              <a:ext uri="{FF2B5EF4-FFF2-40B4-BE49-F238E27FC236}">
                <a16:creationId xmlns:a16="http://schemas.microsoft.com/office/drawing/2014/main" id="{E0AFB5A7-9AEE-4450-93FB-2F5EBCAC7B4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0897" y="1460500"/>
            <a:ext cx="20812306" cy="11706923"/>
          </a:xfrm>
          <a:prstGeom prst="rect">
            <a:avLst/>
          </a:prstGeom>
        </p:spPr>
      </p:pic>
    </p:spTree>
    <p:extLst>
      <p:ext uri="{BB962C8B-B14F-4D97-AF65-F5344CB8AC3E}">
        <p14:creationId xmlns:p14="http://schemas.microsoft.com/office/powerpoint/2010/main" val="242197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5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pic>
        <p:nvPicPr>
          <p:cNvPr id="3" name="Picture 2">
            <a:extLst>
              <a:ext uri="{FF2B5EF4-FFF2-40B4-BE49-F238E27FC236}">
                <a16:creationId xmlns:a16="http://schemas.microsoft.com/office/drawing/2014/main" id="{F4AF4ABB-C12A-4D8C-BE49-C07FDDA2FFA1}"/>
              </a:ext>
            </a:extLst>
          </p:cNvPr>
          <p:cNvPicPr>
            <a:picLocks noChangeAspect="1"/>
          </p:cNvPicPr>
          <p:nvPr/>
        </p:nvPicPr>
        <p:blipFill>
          <a:blip r:embed="rId3"/>
          <a:stretch>
            <a:fillRect/>
          </a:stretch>
        </p:blipFill>
        <p:spPr>
          <a:xfrm>
            <a:off x="0" y="774700"/>
            <a:ext cx="20914507" cy="11887200"/>
          </a:xfrm>
          <a:prstGeom prst="rect">
            <a:avLst/>
          </a:prstGeom>
        </p:spPr>
      </p:pic>
    </p:spTree>
    <p:extLst>
      <p:ext uri="{BB962C8B-B14F-4D97-AF65-F5344CB8AC3E}">
        <p14:creationId xmlns:p14="http://schemas.microsoft.com/office/powerpoint/2010/main" val="24345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3393EA-3329-4438-A48A-1F283E4C0AC8}"/>
              </a:ext>
            </a:extLst>
          </p:cNvPr>
          <p:cNvPicPr>
            <a:picLocks noChangeAspect="1"/>
          </p:cNvPicPr>
          <p:nvPr/>
        </p:nvPicPr>
        <p:blipFill>
          <a:blip r:embed="rId2"/>
          <a:stretch>
            <a:fillRect/>
          </a:stretch>
        </p:blipFill>
        <p:spPr>
          <a:xfrm>
            <a:off x="20909" y="-110406"/>
            <a:ext cx="21374100" cy="15161764"/>
          </a:xfrm>
          <a:prstGeom prst="rect">
            <a:avLst/>
          </a:prstGeom>
        </p:spPr>
      </p:pic>
      <p:sp>
        <p:nvSpPr>
          <p:cNvPr id="19" name="TextBox 19"/>
          <p:cNvSpPr txBox="1"/>
          <p:nvPr/>
        </p:nvSpPr>
        <p:spPr>
          <a:xfrm>
            <a:off x="4910915" y="546100"/>
            <a:ext cx="12024536" cy="1354217"/>
          </a:xfrm>
          <a:prstGeom prst="rect">
            <a:avLst/>
          </a:prstGeom>
        </p:spPr>
        <p:txBody>
          <a:bodyPr wrap="square" lIns="0" tIns="0" rIns="0" bIns="0" rtlCol="0" anchor="t">
            <a:spAutoFit/>
          </a:bodyPr>
          <a:lstStyle/>
          <a:p>
            <a:pPr algn="ctr"/>
            <a:r>
              <a:rPr lang="en-US" sz="8800" b="1" dirty="0">
                <a:solidFill>
                  <a:srgbClr val="002060"/>
                </a:solidFill>
                <a:latin typeface="Now"/>
              </a:rPr>
              <a:t>READ THE WORDS</a:t>
            </a:r>
          </a:p>
        </p:txBody>
      </p:sp>
      <p:sp>
        <p:nvSpPr>
          <p:cNvPr id="4" name="TextBox 19">
            <a:extLst>
              <a:ext uri="{FF2B5EF4-FFF2-40B4-BE49-F238E27FC236}">
                <a16:creationId xmlns:a16="http://schemas.microsoft.com/office/drawing/2014/main" id="{CE9B5AA2-7F5F-4607-931B-B70D1AEE188A}"/>
              </a:ext>
            </a:extLst>
          </p:cNvPr>
          <p:cNvSpPr txBox="1"/>
          <p:nvPr/>
        </p:nvSpPr>
        <p:spPr>
          <a:xfrm>
            <a:off x="1868605" y="3517900"/>
            <a:ext cx="4362448" cy="7663636"/>
          </a:xfrm>
          <a:prstGeom prst="rect">
            <a:avLst/>
          </a:prstGeom>
        </p:spPr>
        <p:txBody>
          <a:bodyPr wrap="square" lIns="0" tIns="0" rIns="0" bIns="0" rtlCol="0" anchor="t">
            <a:spAutoFit/>
          </a:bodyPr>
          <a:lstStyle/>
          <a:p>
            <a:pPr lvl="0"/>
            <a:r>
              <a:rPr lang="en-US" sz="16600" b="1" dirty="0">
                <a:latin typeface="Now" panose="020B0604020202020204" charset="0"/>
              </a:rPr>
              <a:t>bed</a:t>
            </a:r>
          </a:p>
          <a:p>
            <a:pPr lvl="0"/>
            <a:r>
              <a:rPr lang="en-US" sz="16600" b="1" dirty="0">
                <a:latin typeface="Now" panose="020B0604020202020204" charset="0"/>
              </a:rPr>
              <a:t>fed</a:t>
            </a:r>
          </a:p>
          <a:p>
            <a:pPr lvl="0"/>
            <a:r>
              <a:rPr lang="en-US" sz="16600" b="1" dirty="0">
                <a:latin typeface="Now" panose="020B0604020202020204" charset="0"/>
              </a:rPr>
              <a:t>red</a:t>
            </a:r>
          </a:p>
        </p:txBody>
      </p:sp>
      <p:sp>
        <p:nvSpPr>
          <p:cNvPr id="6" name="TextBox 19">
            <a:extLst>
              <a:ext uri="{FF2B5EF4-FFF2-40B4-BE49-F238E27FC236}">
                <a16:creationId xmlns:a16="http://schemas.microsoft.com/office/drawing/2014/main" id="{DA44DF98-4D9E-4499-8FEA-1559E0D41288}"/>
              </a:ext>
            </a:extLst>
          </p:cNvPr>
          <p:cNvSpPr txBox="1"/>
          <p:nvPr/>
        </p:nvSpPr>
        <p:spPr>
          <a:xfrm>
            <a:off x="8103025" y="3602298"/>
            <a:ext cx="6715132" cy="7663636"/>
          </a:xfrm>
          <a:prstGeom prst="rect">
            <a:avLst/>
          </a:prstGeom>
        </p:spPr>
        <p:txBody>
          <a:bodyPr wrap="square" lIns="0" tIns="0" rIns="0" bIns="0" rtlCol="0" anchor="t">
            <a:spAutoFit/>
          </a:bodyPr>
          <a:lstStyle/>
          <a:p>
            <a:pPr lvl="0"/>
            <a:r>
              <a:rPr lang="en-US" sz="16600" b="1" dirty="0">
                <a:latin typeface="Now" panose="020B0604020202020204" charset="0"/>
              </a:rPr>
              <a:t>keg</a:t>
            </a:r>
          </a:p>
          <a:p>
            <a:pPr lvl="0"/>
            <a:r>
              <a:rPr lang="en-US" sz="16600" b="1" dirty="0">
                <a:latin typeface="Now" panose="020B0604020202020204" charset="0"/>
              </a:rPr>
              <a:t>leg</a:t>
            </a:r>
          </a:p>
          <a:p>
            <a:pPr lvl="0"/>
            <a:r>
              <a:rPr lang="en-US" sz="16600" b="1" dirty="0">
                <a:latin typeface="Now" panose="020B0604020202020204" charset="0"/>
              </a:rPr>
              <a:t>peg</a:t>
            </a:r>
          </a:p>
        </p:txBody>
      </p:sp>
      <p:sp>
        <p:nvSpPr>
          <p:cNvPr id="7" name="TextBox 19">
            <a:extLst>
              <a:ext uri="{FF2B5EF4-FFF2-40B4-BE49-F238E27FC236}">
                <a16:creationId xmlns:a16="http://schemas.microsoft.com/office/drawing/2014/main" id="{E189D7B4-D6DB-4950-95C6-DD6B25FC6277}"/>
              </a:ext>
            </a:extLst>
          </p:cNvPr>
          <p:cNvSpPr txBox="1"/>
          <p:nvPr/>
        </p:nvSpPr>
        <p:spPr>
          <a:xfrm>
            <a:off x="14831631" y="3724682"/>
            <a:ext cx="6196647" cy="7663636"/>
          </a:xfrm>
          <a:prstGeom prst="rect">
            <a:avLst/>
          </a:prstGeom>
        </p:spPr>
        <p:txBody>
          <a:bodyPr wrap="square" lIns="0" tIns="0" rIns="0" bIns="0" rtlCol="0" anchor="t">
            <a:spAutoFit/>
          </a:bodyPr>
          <a:lstStyle/>
          <a:p>
            <a:pPr lvl="0"/>
            <a:r>
              <a:rPr lang="en-US" sz="16600" b="1" dirty="0">
                <a:latin typeface="Now" panose="020B0604020202020204" charset="0"/>
              </a:rPr>
              <a:t>den</a:t>
            </a:r>
          </a:p>
          <a:p>
            <a:pPr lvl="0"/>
            <a:r>
              <a:rPr lang="en-US" sz="16600" b="1" dirty="0">
                <a:latin typeface="Now" panose="020B0604020202020204" charset="0"/>
              </a:rPr>
              <a:t>hen</a:t>
            </a:r>
          </a:p>
          <a:p>
            <a:pPr lvl="0"/>
            <a:r>
              <a:rPr lang="en-US" sz="16600" b="1" dirty="0">
                <a:latin typeface="Now" panose="020B0604020202020204" charset="0"/>
              </a:rPr>
              <a:t>men</a:t>
            </a:r>
          </a:p>
        </p:txBody>
      </p:sp>
      <p:sp>
        <p:nvSpPr>
          <p:cNvPr id="8" name="TextBox 19">
            <a:extLst>
              <a:ext uri="{FF2B5EF4-FFF2-40B4-BE49-F238E27FC236}">
                <a16:creationId xmlns:a16="http://schemas.microsoft.com/office/drawing/2014/main" id="{4565FE3F-B76D-4C04-A254-89D82632194D}"/>
              </a:ext>
            </a:extLst>
          </p:cNvPr>
          <p:cNvSpPr txBox="1"/>
          <p:nvPr/>
        </p:nvSpPr>
        <p:spPr>
          <a:xfrm>
            <a:off x="628650" y="853876"/>
            <a:ext cx="3674524" cy="738664"/>
          </a:xfrm>
          <a:prstGeom prst="rect">
            <a:avLst/>
          </a:prstGeom>
        </p:spPr>
        <p:txBody>
          <a:bodyPr wrap="square" lIns="0" tIns="0" rIns="0" bIns="0" rtlCol="0" anchor="t">
            <a:spAutoFit/>
          </a:bodyPr>
          <a:lstStyle/>
          <a:p>
            <a:pPr algn="ctr"/>
            <a:r>
              <a:rPr lang="en-US" sz="4800" b="1" dirty="0">
                <a:solidFill>
                  <a:srgbClr val="FF0000"/>
                </a:solidFill>
                <a:latin typeface="Now"/>
              </a:rPr>
              <a:t>Drill</a:t>
            </a:r>
          </a:p>
        </p:txBody>
      </p:sp>
    </p:spTree>
    <p:extLst>
      <p:ext uri="{BB962C8B-B14F-4D97-AF65-F5344CB8AC3E}">
        <p14:creationId xmlns:p14="http://schemas.microsoft.com/office/powerpoint/2010/main" val="1922755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3"/>
          <a:stretch>
            <a:fillRect/>
          </a:stretch>
        </p:blipFill>
        <p:spPr>
          <a:xfrm>
            <a:off x="0" y="0"/>
            <a:ext cx="21374100" cy="15161764"/>
          </a:xfrm>
          <a:prstGeom prst="rect">
            <a:avLst/>
          </a:prstGeom>
        </p:spPr>
      </p:pic>
      <p:sp>
        <p:nvSpPr>
          <p:cNvPr id="11" name="TextBox 19">
            <a:extLst>
              <a:ext uri="{FF2B5EF4-FFF2-40B4-BE49-F238E27FC236}">
                <a16:creationId xmlns:a16="http://schemas.microsoft.com/office/drawing/2014/main" id="{2174B450-4ACC-4E59-AE74-227EC7B136D7}"/>
              </a:ext>
            </a:extLst>
          </p:cNvPr>
          <p:cNvSpPr txBox="1"/>
          <p:nvPr/>
        </p:nvSpPr>
        <p:spPr>
          <a:xfrm>
            <a:off x="1466850" y="698500"/>
            <a:ext cx="18135600" cy="9165714"/>
          </a:xfrm>
          <a:prstGeom prst="rect">
            <a:avLst/>
          </a:prstGeom>
        </p:spPr>
        <p:txBody>
          <a:bodyPr wrap="square" lIns="0" tIns="0" rIns="0" bIns="0" rtlCol="0" anchor="t">
            <a:spAutoFit/>
          </a:bodyPr>
          <a:lstStyle/>
          <a:p>
            <a:r>
              <a:rPr lang="en-US" sz="8000" b="1" dirty="0">
                <a:solidFill>
                  <a:srgbClr val="002060"/>
                </a:solidFill>
                <a:latin typeface="Now"/>
              </a:rPr>
              <a:t>Activity 1. Shine Bright Like a Star!</a:t>
            </a:r>
          </a:p>
          <a:p>
            <a:r>
              <a:rPr lang="en-US" sz="8000" b="1" dirty="0">
                <a:solidFill>
                  <a:srgbClr val="002060"/>
                </a:solidFill>
                <a:latin typeface="Now"/>
              </a:rPr>
              <a:t>How well do you understand the song? Say the letter of the correct answer.</a:t>
            </a:r>
          </a:p>
          <a:p>
            <a:pPr>
              <a:lnSpc>
                <a:spcPct val="150000"/>
              </a:lnSpc>
            </a:pPr>
            <a:r>
              <a:rPr lang="en-US" sz="9600" b="1" dirty="0">
                <a:solidFill>
                  <a:srgbClr val="002060"/>
                </a:solidFill>
                <a:latin typeface="Now"/>
              </a:rPr>
              <a:t>1. What is the song about?</a:t>
            </a:r>
          </a:p>
          <a:p>
            <a:pPr>
              <a:lnSpc>
                <a:spcPct val="150000"/>
              </a:lnSpc>
            </a:pPr>
            <a:r>
              <a:rPr lang="en-US" sz="9600" b="1" dirty="0">
                <a:solidFill>
                  <a:srgbClr val="002060"/>
                </a:solidFill>
                <a:latin typeface="Now"/>
              </a:rPr>
              <a:t>A. sky B. star C. snow D. sea</a:t>
            </a:r>
          </a:p>
        </p:txBody>
      </p:sp>
      <p:sp>
        <p:nvSpPr>
          <p:cNvPr id="4" name="Rectangle 3">
            <a:extLst>
              <a:ext uri="{FF2B5EF4-FFF2-40B4-BE49-F238E27FC236}">
                <a16:creationId xmlns:a16="http://schemas.microsoft.com/office/drawing/2014/main" id="{931125D7-9A38-4C01-9B3B-96BCA84B3D13}"/>
              </a:ext>
            </a:extLst>
          </p:cNvPr>
          <p:cNvSpPr/>
          <p:nvPr/>
        </p:nvSpPr>
        <p:spPr>
          <a:xfrm>
            <a:off x="5200650" y="8242300"/>
            <a:ext cx="4267200" cy="1905000"/>
          </a:xfrm>
          <a:prstGeom prst="rect">
            <a:avLst/>
          </a:prstGeom>
          <a:noFill/>
          <a:ln w="177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4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3"/>
          <a:stretch>
            <a:fillRect/>
          </a:stretch>
        </p:blipFill>
        <p:spPr>
          <a:xfrm>
            <a:off x="0" y="0"/>
            <a:ext cx="21374100" cy="15161764"/>
          </a:xfrm>
          <a:prstGeom prst="rect">
            <a:avLst/>
          </a:prstGeom>
        </p:spPr>
      </p:pic>
      <p:sp>
        <p:nvSpPr>
          <p:cNvPr id="11" name="TextBox 19">
            <a:extLst>
              <a:ext uri="{FF2B5EF4-FFF2-40B4-BE49-F238E27FC236}">
                <a16:creationId xmlns:a16="http://schemas.microsoft.com/office/drawing/2014/main" id="{2174B450-4ACC-4E59-AE74-227EC7B136D7}"/>
              </a:ext>
            </a:extLst>
          </p:cNvPr>
          <p:cNvSpPr txBox="1"/>
          <p:nvPr/>
        </p:nvSpPr>
        <p:spPr>
          <a:xfrm>
            <a:off x="1924050" y="1631801"/>
            <a:ext cx="18135600" cy="11849398"/>
          </a:xfrm>
          <a:prstGeom prst="rect">
            <a:avLst/>
          </a:prstGeom>
        </p:spPr>
        <p:txBody>
          <a:bodyPr wrap="square" lIns="0" tIns="0" rIns="0" bIns="0" rtlCol="0" anchor="t">
            <a:spAutoFit/>
          </a:bodyPr>
          <a:lstStyle/>
          <a:p>
            <a:r>
              <a:rPr lang="en-US" sz="11500" b="1" dirty="0">
                <a:solidFill>
                  <a:srgbClr val="002060"/>
                </a:solidFill>
                <a:latin typeface="Now"/>
              </a:rPr>
              <a:t>2. Where can you see the stars?</a:t>
            </a:r>
          </a:p>
          <a:p>
            <a:r>
              <a:rPr lang="en-US" sz="11500" b="1" dirty="0">
                <a:solidFill>
                  <a:srgbClr val="002060"/>
                </a:solidFill>
                <a:latin typeface="Now"/>
              </a:rPr>
              <a:t>A. in the sky</a:t>
            </a:r>
          </a:p>
          <a:p>
            <a:r>
              <a:rPr lang="en-US" sz="11500" b="1" dirty="0">
                <a:solidFill>
                  <a:srgbClr val="002060"/>
                </a:solidFill>
                <a:latin typeface="Now"/>
              </a:rPr>
              <a:t>B. in the sea </a:t>
            </a:r>
          </a:p>
          <a:p>
            <a:r>
              <a:rPr lang="en-US" sz="11500" b="1" dirty="0">
                <a:solidFill>
                  <a:srgbClr val="002060"/>
                </a:solidFill>
                <a:latin typeface="Now"/>
              </a:rPr>
              <a:t>C. in the mountain</a:t>
            </a:r>
          </a:p>
          <a:p>
            <a:r>
              <a:rPr lang="en-US" sz="11500" b="1" dirty="0">
                <a:solidFill>
                  <a:srgbClr val="002060"/>
                </a:solidFill>
                <a:latin typeface="Now"/>
              </a:rPr>
              <a:t>D. in the forest</a:t>
            </a:r>
          </a:p>
          <a:p>
            <a:endParaRPr lang="en-US" sz="8000" b="1" dirty="0">
              <a:solidFill>
                <a:srgbClr val="002060"/>
              </a:solidFill>
              <a:latin typeface="Now"/>
            </a:endParaRPr>
          </a:p>
        </p:txBody>
      </p:sp>
      <p:sp>
        <p:nvSpPr>
          <p:cNvPr id="4" name="Rectangle 3">
            <a:extLst>
              <a:ext uri="{FF2B5EF4-FFF2-40B4-BE49-F238E27FC236}">
                <a16:creationId xmlns:a16="http://schemas.microsoft.com/office/drawing/2014/main" id="{A5AC166F-B902-4ADB-9DF0-37FCB3E9BA88}"/>
              </a:ext>
            </a:extLst>
          </p:cNvPr>
          <p:cNvSpPr/>
          <p:nvPr/>
        </p:nvSpPr>
        <p:spPr>
          <a:xfrm>
            <a:off x="1619250" y="5041900"/>
            <a:ext cx="9677400" cy="1905000"/>
          </a:xfrm>
          <a:prstGeom prst="rect">
            <a:avLst/>
          </a:prstGeom>
          <a:noFill/>
          <a:ln w="177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817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3"/>
          <a:stretch>
            <a:fillRect/>
          </a:stretch>
        </p:blipFill>
        <p:spPr>
          <a:xfrm>
            <a:off x="0" y="0"/>
            <a:ext cx="21374100" cy="15161764"/>
          </a:xfrm>
          <a:prstGeom prst="rect">
            <a:avLst/>
          </a:prstGeom>
        </p:spPr>
      </p:pic>
      <p:sp>
        <p:nvSpPr>
          <p:cNvPr id="11" name="TextBox 19">
            <a:extLst>
              <a:ext uri="{FF2B5EF4-FFF2-40B4-BE49-F238E27FC236}">
                <a16:creationId xmlns:a16="http://schemas.microsoft.com/office/drawing/2014/main" id="{2174B450-4ACC-4E59-AE74-227EC7B136D7}"/>
              </a:ext>
            </a:extLst>
          </p:cNvPr>
          <p:cNvSpPr txBox="1"/>
          <p:nvPr/>
        </p:nvSpPr>
        <p:spPr>
          <a:xfrm>
            <a:off x="1924050" y="1631801"/>
            <a:ext cx="18135600" cy="11849398"/>
          </a:xfrm>
          <a:prstGeom prst="rect">
            <a:avLst/>
          </a:prstGeom>
        </p:spPr>
        <p:txBody>
          <a:bodyPr wrap="square" lIns="0" tIns="0" rIns="0" bIns="0" rtlCol="0" anchor="t">
            <a:spAutoFit/>
          </a:bodyPr>
          <a:lstStyle/>
          <a:p>
            <a:r>
              <a:rPr lang="en-US" sz="11500" b="1" dirty="0">
                <a:solidFill>
                  <a:srgbClr val="002060"/>
                </a:solidFill>
                <a:latin typeface="Now"/>
              </a:rPr>
              <a:t>3. What does a star look like?</a:t>
            </a:r>
          </a:p>
          <a:p>
            <a:r>
              <a:rPr lang="en-US" sz="11500" b="1" dirty="0">
                <a:solidFill>
                  <a:srgbClr val="002060"/>
                </a:solidFill>
                <a:latin typeface="Now"/>
              </a:rPr>
              <a:t>A. like a stone</a:t>
            </a:r>
          </a:p>
          <a:p>
            <a:r>
              <a:rPr lang="en-US" sz="11500" b="1" dirty="0">
                <a:solidFill>
                  <a:srgbClr val="002060"/>
                </a:solidFill>
                <a:latin typeface="Now"/>
              </a:rPr>
              <a:t>B. like a kite </a:t>
            </a:r>
          </a:p>
          <a:p>
            <a:r>
              <a:rPr lang="en-US" sz="11500" b="1" dirty="0">
                <a:solidFill>
                  <a:srgbClr val="002060"/>
                </a:solidFill>
                <a:latin typeface="Now"/>
              </a:rPr>
              <a:t>C. like a diamond</a:t>
            </a:r>
          </a:p>
          <a:p>
            <a:r>
              <a:rPr lang="en-US" sz="11500" b="1" dirty="0">
                <a:solidFill>
                  <a:srgbClr val="002060"/>
                </a:solidFill>
                <a:latin typeface="Now"/>
              </a:rPr>
              <a:t>D. like a firework</a:t>
            </a:r>
          </a:p>
          <a:p>
            <a:endParaRPr lang="en-US" sz="8000" b="1" dirty="0">
              <a:solidFill>
                <a:srgbClr val="002060"/>
              </a:solidFill>
              <a:latin typeface="Now"/>
            </a:endParaRPr>
          </a:p>
        </p:txBody>
      </p:sp>
      <p:sp>
        <p:nvSpPr>
          <p:cNvPr id="4" name="Rectangle 3">
            <a:extLst>
              <a:ext uri="{FF2B5EF4-FFF2-40B4-BE49-F238E27FC236}">
                <a16:creationId xmlns:a16="http://schemas.microsoft.com/office/drawing/2014/main" id="{0F166A44-67AB-42FB-B7FA-06D2F62D6D41}"/>
              </a:ext>
            </a:extLst>
          </p:cNvPr>
          <p:cNvSpPr/>
          <p:nvPr/>
        </p:nvSpPr>
        <p:spPr>
          <a:xfrm>
            <a:off x="1924050" y="8394700"/>
            <a:ext cx="14859000" cy="1905000"/>
          </a:xfrm>
          <a:prstGeom prst="rect">
            <a:avLst/>
          </a:prstGeom>
          <a:noFill/>
          <a:ln w="177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82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3"/>
          <a:stretch>
            <a:fillRect/>
          </a:stretch>
        </p:blipFill>
        <p:spPr>
          <a:xfrm>
            <a:off x="0" y="0"/>
            <a:ext cx="21374100" cy="15161764"/>
          </a:xfrm>
          <a:prstGeom prst="rect">
            <a:avLst/>
          </a:prstGeom>
        </p:spPr>
      </p:pic>
      <p:sp>
        <p:nvSpPr>
          <p:cNvPr id="11" name="TextBox 19">
            <a:extLst>
              <a:ext uri="{FF2B5EF4-FFF2-40B4-BE49-F238E27FC236}">
                <a16:creationId xmlns:a16="http://schemas.microsoft.com/office/drawing/2014/main" id="{2174B450-4ACC-4E59-AE74-227EC7B136D7}"/>
              </a:ext>
            </a:extLst>
          </p:cNvPr>
          <p:cNvSpPr txBox="1"/>
          <p:nvPr/>
        </p:nvSpPr>
        <p:spPr>
          <a:xfrm>
            <a:off x="1924050" y="1631801"/>
            <a:ext cx="18135600" cy="11849398"/>
          </a:xfrm>
          <a:prstGeom prst="rect">
            <a:avLst/>
          </a:prstGeom>
        </p:spPr>
        <p:txBody>
          <a:bodyPr wrap="square" lIns="0" tIns="0" rIns="0" bIns="0" rtlCol="0" anchor="t">
            <a:spAutoFit/>
          </a:bodyPr>
          <a:lstStyle/>
          <a:p>
            <a:r>
              <a:rPr lang="en-US" sz="11500" b="1" dirty="0">
                <a:solidFill>
                  <a:srgbClr val="002060"/>
                </a:solidFill>
                <a:latin typeface="Now"/>
              </a:rPr>
              <a:t>4. When can we see a star?</a:t>
            </a:r>
          </a:p>
          <a:p>
            <a:r>
              <a:rPr lang="en-US" sz="11500" b="1" dirty="0">
                <a:solidFill>
                  <a:srgbClr val="002060"/>
                </a:solidFill>
                <a:latin typeface="Now"/>
              </a:rPr>
              <a:t>A. in the morning</a:t>
            </a:r>
          </a:p>
          <a:p>
            <a:r>
              <a:rPr lang="en-US" sz="11500" b="1" dirty="0">
                <a:solidFill>
                  <a:srgbClr val="002060"/>
                </a:solidFill>
                <a:latin typeface="Now"/>
              </a:rPr>
              <a:t>B. in the afternoon </a:t>
            </a:r>
          </a:p>
          <a:p>
            <a:r>
              <a:rPr lang="en-US" sz="11500" b="1" dirty="0">
                <a:solidFill>
                  <a:srgbClr val="002060"/>
                </a:solidFill>
                <a:latin typeface="Now"/>
              </a:rPr>
              <a:t>C. in the evening</a:t>
            </a:r>
          </a:p>
          <a:p>
            <a:r>
              <a:rPr lang="en-US" sz="11500" b="1" dirty="0">
                <a:solidFill>
                  <a:srgbClr val="002060"/>
                </a:solidFill>
                <a:latin typeface="Now"/>
              </a:rPr>
              <a:t>D. in the dark</a:t>
            </a:r>
          </a:p>
          <a:p>
            <a:endParaRPr lang="en-US" sz="8000" b="1" dirty="0">
              <a:solidFill>
                <a:srgbClr val="002060"/>
              </a:solidFill>
              <a:latin typeface="Now"/>
            </a:endParaRPr>
          </a:p>
        </p:txBody>
      </p:sp>
      <p:sp>
        <p:nvSpPr>
          <p:cNvPr id="4" name="Rectangle 3">
            <a:extLst>
              <a:ext uri="{FF2B5EF4-FFF2-40B4-BE49-F238E27FC236}">
                <a16:creationId xmlns:a16="http://schemas.microsoft.com/office/drawing/2014/main" id="{80F392F4-066A-47C3-A34B-D2B40B42B0C9}"/>
              </a:ext>
            </a:extLst>
          </p:cNvPr>
          <p:cNvSpPr/>
          <p:nvPr/>
        </p:nvSpPr>
        <p:spPr>
          <a:xfrm>
            <a:off x="1695450" y="10375900"/>
            <a:ext cx="11734800" cy="1905000"/>
          </a:xfrm>
          <a:prstGeom prst="rect">
            <a:avLst/>
          </a:prstGeom>
          <a:noFill/>
          <a:ln w="177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3"/>
          <a:stretch>
            <a:fillRect/>
          </a:stretch>
        </p:blipFill>
        <p:spPr>
          <a:xfrm>
            <a:off x="0" y="0"/>
            <a:ext cx="21374100" cy="15161764"/>
          </a:xfrm>
          <a:prstGeom prst="rect">
            <a:avLst/>
          </a:prstGeom>
        </p:spPr>
      </p:pic>
      <p:sp>
        <p:nvSpPr>
          <p:cNvPr id="11" name="TextBox 19">
            <a:extLst>
              <a:ext uri="{FF2B5EF4-FFF2-40B4-BE49-F238E27FC236}">
                <a16:creationId xmlns:a16="http://schemas.microsoft.com/office/drawing/2014/main" id="{2174B450-4ACC-4E59-AE74-227EC7B136D7}"/>
              </a:ext>
            </a:extLst>
          </p:cNvPr>
          <p:cNvSpPr txBox="1"/>
          <p:nvPr/>
        </p:nvSpPr>
        <p:spPr>
          <a:xfrm>
            <a:off x="1466850" y="698500"/>
            <a:ext cx="18135600" cy="14896386"/>
          </a:xfrm>
          <a:prstGeom prst="rect">
            <a:avLst/>
          </a:prstGeom>
        </p:spPr>
        <p:txBody>
          <a:bodyPr wrap="square" lIns="0" tIns="0" rIns="0" bIns="0" rtlCol="0" anchor="t">
            <a:spAutoFit/>
          </a:bodyPr>
          <a:lstStyle/>
          <a:p>
            <a:r>
              <a:rPr lang="en-US" sz="8800" b="1" dirty="0">
                <a:solidFill>
                  <a:srgbClr val="002060"/>
                </a:solidFill>
                <a:latin typeface="Now"/>
              </a:rPr>
              <a:t>5. What does the child think about the stars?</a:t>
            </a:r>
          </a:p>
          <a:p>
            <a:r>
              <a:rPr lang="en-US" sz="8800" b="1" dirty="0">
                <a:solidFill>
                  <a:srgbClr val="002060"/>
                </a:solidFill>
                <a:latin typeface="Now"/>
              </a:rPr>
              <a:t>A. “How I wonder where you are?”</a:t>
            </a:r>
          </a:p>
          <a:p>
            <a:r>
              <a:rPr lang="en-US" sz="8800" b="1" dirty="0">
                <a:solidFill>
                  <a:srgbClr val="002060"/>
                </a:solidFill>
                <a:latin typeface="Now"/>
              </a:rPr>
              <a:t>B. “How I wonder what you do?”</a:t>
            </a:r>
          </a:p>
          <a:p>
            <a:r>
              <a:rPr lang="en-US" sz="8800" b="1" dirty="0">
                <a:solidFill>
                  <a:srgbClr val="002060"/>
                </a:solidFill>
                <a:latin typeface="Now"/>
              </a:rPr>
              <a:t>C. “How I wonder where you come from?”</a:t>
            </a:r>
          </a:p>
          <a:p>
            <a:r>
              <a:rPr lang="en-US" sz="8800" b="1" dirty="0">
                <a:solidFill>
                  <a:srgbClr val="002060"/>
                </a:solidFill>
                <a:latin typeface="Now"/>
              </a:rPr>
              <a:t>D. “How I wonder what you are?”</a:t>
            </a:r>
          </a:p>
          <a:p>
            <a:endParaRPr lang="en-US" sz="8000" b="1" dirty="0">
              <a:solidFill>
                <a:srgbClr val="002060"/>
              </a:solidFill>
              <a:latin typeface="Now"/>
            </a:endParaRPr>
          </a:p>
        </p:txBody>
      </p:sp>
      <p:sp>
        <p:nvSpPr>
          <p:cNvPr id="4" name="Rectangle 3">
            <a:extLst>
              <a:ext uri="{FF2B5EF4-FFF2-40B4-BE49-F238E27FC236}">
                <a16:creationId xmlns:a16="http://schemas.microsoft.com/office/drawing/2014/main" id="{F188339B-781E-446F-BE6B-40800DCE639D}"/>
              </a:ext>
            </a:extLst>
          </p:cNvPr>
          <p:cNvSpPr/>
          <p:nvPr/>
        </p:nvSpPr>
        <p:spPr>
          <a:xfrm>
            <a:off x="1009650" y="11366500"/>
            <a:ext cx="16611600" cy="3048000"/>
          </a:xfrm>
          <a:prstGeom prst="rect">
            <a:avLst/>
          </a:prstGeom>
          <a:noFill/>
          <a:ln w="177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05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3"/>
          <a:stretch>
            <a:fillRect/>
          </a:stretch>
        </p:blipFill>
        <p:spPr>
          <a:xfrm>
            <a:off x="0" y="0"/>
            <a:ext cx="21374100" cy="15161764"/>
          </a:xfrm>
          <a:prstGeom prst="rect">
            <a:avLst/>
          </a:prstGeom>
        </p:spPr>
      </p:pic>
      <p:sp>
        <p:nvSpPr>
          <p:cNvPr id="11" name="TextBox 19">
            <a:extLst>
              <a:ext uri="{FF2B5EF4-FFF2-40B4-BE49-F238E27FC236}">
                <a16:creationId xmlns:a16="http://schemas.microsoft.com/office/drawing/2014/main" id="{2174B450-4ACC-4E59-AE74-227EC7B136D7}"/>
              </a:ext>
            </a:extLst>
          </p:cNvPr>
          <p:cNvSpPr txBox="1"/>
          <p:nvPr/>
        </p:nvSpPr>
        <p:spPr>
          <a:xfrm>
            <a:off x="1619250" y="393700"/>
            <a:ext cx="18135600" cy="9879628"/>
          </a:xfrm>
          <a:prstGeom prst="rect">
            <a:avLst/>
          </a:prstGeom>
        </p:spPr>
        <p:txBody>
          <a:bodyPr wrap="square" lIns="0" tIns="0" rIns="0" bIns="0" rtlCol="0" anchor="t">
            <a:spAutoFit/>
          </a:bodyPr>
          <a:lstStyle/>
          <a:p>
            <a:pPr>
              <a:lnSpc>
                <a:spcPct val="150000"/>
              </a:lnSpc>
            </a:pPr>
            <a:endParaRPr lang="en-US" sz="3200" b="1" dirty="0">
              <a:solidFill>
                <a:srgbClr val="002060"/>
              </a:solidFill>
              <a:latin typeface="Now"/>
            </a:endParaRPr>
          </a:p>
          <a:p>
            <a:pPr algn="ctr"/>
            <a:r>
              <a:rPr lang="en-US" sz="6600" b="1" dirty="0">
                <a:solidFill>
                  <a:srgbClr val="002060"/>
                </a:solidFill>
                <a:latin typeface="Now"/>
              </a:rPr>
              <a:t>Let’s Watch the short story of </a:t>
            </a:r>
          </a:p>
          <a:p>
            <a:pPr algn="ctr"/>
            <a:r>
              <a:rPr lang="en-US" sz="6600" b="1" dirty="0">
                <a:solidFill>
                  <a:srgbClr val="002060"/>
                </a:solidFill>
                <a:latin typeface="Now"/>
              </a:rPr>
              <a:t>“The Little Red Hen”</a:t>
            </a:r>
          </a:p>
          <a:p>
            <a:pPr algn="ctr"/>
            <a:endParaRPr lang="en-US" sz="6600" b="1" dirty="0">
              <a:solidFill>
                <a:srgbClr val="002060"/>
              </a:solidFill>
              <a:latin typeface="Now"/>
            </a:endParaRPr>
          </a:p>
          <a:p>
            <a:pPr algn="ctr"/>
            <a:r>
              <a:rPr lang="en-US" sz="6600" b="1" dirty="0">
                <a:solidFill>
                  <a:srgbClr val="002060"/>
                </a:solidFill>
                <a:latin typeface="Now"/>
                <a:hlinkClick r:id="rId4"/>
              </a:rPr>
              <a:t>https://www.youtube.com/watch?v=-M9aut3WVW8</a:t>
            </a:r>
            <a:r>
              <a:rPr lang="en-US" sz="6600" b="1" dirty="0">
                <a:solidFill>
                  <a:srgbClr val="002060"/>
                </a:solidFill>
                <a:latin typeface="Now"/>
              </a:rPr>
              <a:t> </a:t>
            </a:r>
          </a:p>
          <a:p>
            <a:pPr algn="ctr"/>
            <a:endParaRPr lang="en-US" sz="6600" b="1" dirty="0">
              <a:solidFill>
                <a:srgbClr val="002060"/>
              </a:solidFill>
              <a:latin typeface="Now"/>
            </a:endParaRPr>
          </a:p>
          <a:p>
            <a:pPr algn="ctr"/>
            <a:endParaRPr lang="en-US" sz="6600" b="1" dirty="0">
              <a:solidFill>
                <a:srgbClr val="002060"/>
              </a:solidFill>
              <a:latin typeface="Now"/>
            </a:endParaRPr>
          </a:p>
          <a:p>
            <a:pPr algn="ctr"/>
            <a:r>
              <a:rPr lang="en-US" sz="6600" b="1" dirty="0">
                <a:solidFill>
                  <a:srgbClr val="002060"/>
                </a:solidFill>
                <a:latin typeface="Now"/>
              </a:rPr>
              <a:t>Or you can read</a:t>
            </a:r>
          </a:p>
          <a:p>
            <a:pPr algn="ctr"/>
            <a:r>
              <a:rPr lang="en-US" sz="6600" b="1" dirty="0">
                <a:solidFill>
                  <a:srgbClr val="002060"/>
                </a:solidFill>
                <a:latin typeface="Now"/>
              </a:rPr>
              <a:t>Here on the slide</a:t>
            </a:r>
          </a:p>
        </p:txBody>
      </p:sp>
    </p:spTree>
    <p:extLst>
      <p:ext uri="{BB962C8B-B14F-4D97-AF65-F5344CB8AC3E}">
        <p14:creationId xmlns:p14="http://schemas.microsoft.com/office/powerpoint/2010/main" val="2665065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5"/>
          <a:stretch>
            <a:fillRect/>
          </a:stretch>
        </p:blipFill>
        <p:spPr>
          <a:xfrm>
            <a:off x="0" y="0"/>
            <a:ext cx="21374100" cy="15161764"/>
          </a:xfrm>
          <a:prstGeom prst="rect">
            <a:avLst/>
          </a:prstGeom>
        </p:spPr>
      </p:pic>
      <p:pic>
        <p:nvPicPr>
          <p:cNvPr id="2" name="Storytelling Teaching Demo _ The Little Red Hen Story _ Moral Stories For Kids">
            <a:hlinkClick r:id="" action="ppaction://media"/>
            <a:extLst>
              <a:ext uri="{FF2B5EF4-FFF2-40B4-BE49-F238E27FC236}">
                <a16:creationId xmlns:a16="http://schemas.microsoft.com/office/drawing/2014/main" id="{4F4A86E0-08C5-4460-8C47-B72E95E7CC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231900"/>
            <a:ext cx="21268267" cy="11963400"/>
          </a:xfrm>
          <a:prstGeom prst="rect">
            <a:avLst/>
          </a:prstGeom>
        </p:spPr>
      </p:pic>
    </p:spTree>
    <p:extLst>
      <p:ext uri="{BB962C8B-B14F-4D97-AF65-F5344CB8AC3E}">
        <p14:creationId xmlns:p14="http://schemas.microsoft.com/office/powerpoint/2010/main" val="40130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3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3"/>
          <a:stretch>
            <a:fillRect/>
          </a:stretch>
        </p:blipFill>
        <p:spPr>
          <a:xfrm>
            <a:off x="0" y="0"/>
            <a:ext cx="21374100" cy="15161764"/>
          </a:xfrm>
          <a:prstGeom prst="rect">
            <a:avLst/>
          </a:prstGeom>
        </p:spPr>
      </p:pic>
      <p:sp>
        <p:nvSpPr>
          <p:cNvPr id="11" name="TextBox 19">
            <a:extLst>
              <a:ext uri="{FF2B5EF4-FFF2-40B4-BE49-F238E27FC236}">
                <a16:creationId xmlns:a16="http://schemas.microsoft.com/office/drawing/2014/main" id="{2174B450-4ACC-4E59-AE74-227EC7B136D7}"/>
              </a:ext>
            </a:extLst>
          </p:cNvPr>
          <p:cNvSpPr txBox="1"/>
          <p:nvPr/>
        </p:nvSpPr>
        <p:spPr>
          <a:xfrm>
            <a:off x="1619250" y="393700"/>
            <a:ext cx="18135600" cy="11910953"/>
          </a:xfrm>
          <a:prstGeom prst="rect">
            <a:avLst/>
          </a:prstGeom>
        </p:spPr>
        <p:txBody>
          <a:bodyPr wrap="square" lIns="0" tIns="0" rIns="0" bIns="0" rtlCol="0" anchor="t">
            <a:spAutoFit/>
          </a:bodyPr>
          <a:lstStyle/>
          <a:p>
            <a:pPr>
              <a:lnSpc>
                <a:spcPct val="150000"/>
              </a:lnSpc>
            </a:pPr>
            <a:endParaRPr lang="en-US" sz="3200" b="1" dirty="0">
              <a:solidFill>
                <a:srgbClr val="002060"/>
              </a:solidFill>
              <a:latin typeface="Now"/>
            </a:endParaRPr>
          </a:p>
          <a:p>
            <a:pPr algn="ctr"/>
            <a:r>
              <a:rPr lang="en-US" sz="6600" b="1" dirty="0">
                <a:solidFill>
                  <a:srgbClr val="002060"/>
                </a:solidFill>
                <a:latin typeface="Now"/>
              </a:rPr>
              <a:t>The Little Red Hen</a:t>
            </a:r>
          </a:p>
          <a:p>
            <a:r>
              <a:rPr lang="en-US" sz="6600" b="1" dirty="0">
                <a:solidFill>
                  <a:srgbClr val="002060"/>
                </a:solidFill>
                <a:latin typeface="Now"/>
              </a:rPr>
              <a:t>Once upon a time, there was a Little Red Hen who lived on a farm with her animal friends - a cat, a Duck, and a dog. One day, the Little Red Hen found some wheat seeds and asked her animal friends if they would help her plant them.</a:t>
            </a:r>
          </a:p>
          <a:p>
            <a:r>
              <a:rPr lang="en-US" sz="6600" b="1" dirty="0">
                <a:solidFill>
                  <a:srgbClr val="002060"/>
                </a:solidFill>
                <a:latin typeface="Now"/>
              </a:rPr>
              <a:t>"Who will help me plant the wheat?" asked the Little Red Hen.</a:t>
            </a:r>
          </a:p>
          <a:p>
            <a:r>
              <a:rPr lang="en-US" sz="6600" b="1" dirty="0">
                <a:solidFill>
                  <a:srgbClr val="002060"/>
                </a:solidFill>
                <a:latin typeface="Now"/>
              </a:rPr>
              <a:t>"Not I," said the dog. "Not I," said the Duck. "Not I," said the cat.</a:t>
            </a:r>
          </a:p>
        </p:txBody>
      </p:sp>
    </p:spTree>
    <p:extLst>
      <p:ext uri="{BB962C8B-B14F-4D97-AF65-F5344CB8AC3E}">
        <p14:creationId xmlns:p14="http://schemas.microsoft.com/office/powerpoint/2010/main" val="1971603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3"/>
          <a:stretch>
            <a:fillRect/>
          </a:stretch>
        </p:blipFill>
        <p:spPr>
          <a:xfrm>
            <a:off x="0" y="0"/>
            <a:ext cx="21374100" cy="15161764"/>
          </a:xfrm>
          <a:prstGeom prst="rect">
            <a:avLst/>
          </a:prstGeom>
        </p:spPr>
      </p:pic>
      <p:sp>
        <p:nvSpPr>
          <p:cNvPr id="11" name="TextBox 19">
            <a:extLst>
              <a:ext uri="{FF2B5EF4-FFF2-40B4-BE49-F238E27FC236}">
                <a16:creationId xmlns:a16="http://schemas.microsoft.com/office/drawing/2014/main" id="{2174B450-4ACC-4E59-AE74-227EC7B136D7}"/>
              </a:ext>
            </a:extLst>
          </p:cNvPr>
          <p:cNvSpPr txBox="1"/>
          <p:nvPr/>
        </p:nvSpPr>
        <p:spPr>
          <a:xfrm>
            <a:off x="1619250" y="1003300"/>
            <a:ext cx="18135600" cy="11079956"/>
          </a:xfrm>
          <a:prstGeom prst="rect">
            <a:avLst/>
          </a:prstGeom>
        </p:spPr>
        <p:txBody>
          <a:bodyPr wrap="square" lIns="0" tIns="0" rIns="0" bIns="0" rtlCol="0" anchor="t">
            <a:spAutoFit/>
          </a:bodyPr>
          <a:lstStyle/>
          <a:p>
            <a:r>
              <a:rPr lang="en-US" sz="7200" b="1" dirty="0">
                <a:solidFill>
                  <a:srgbClr val="002060"/>
                </a:solidFill>
                <a:latin typeface="Now"/>
              </a:rPr>
              <a:t>So the Little Red Hen planted the wheat seeds all by herself. She took care of the wheat plants until they grew tall and golden. Then she asked her animal friends if they would help her harvest the wheat.</a:t>
            </a:r>
          </a:p>
          <a:p>
            <a:r>
              <a:rPr lang="en-US" sz="7200" b="1" dirty="0">
                <a:solidFill>
                  <a:srgbClr val="002060"/>
                </a:solidFill>
                <a:latin typeface="Now"/>
              </a:rPr>
              <a:t>"Who will help me harvest the wheat?" asked the Little Red Hen.</a:t>
            </a:r>
          </a:p>
          <a:p>
            <a:r>
              <a:rPr lang="en-US" sz="7200" b="1" dirty="0">
                <a:solidFill>
                  <a:srgbClr val="002060"/>
                </a:solidFill>
                <a:latin typeface="Now"/>
              </a:rPr>
              <a:t>"Not I," said the dog. "Not I," said the Duck. "Not I," said the Cat.</a:t>
            </a:r>
          </a:p>
        </p:txBody>
      </p:sp>
    </p:spTree>
    <p:extLst>
      <p:ext uri="{BB962C8B-B14F-4D97-AF65-F5344CB8AC3E}">
        <p14:creationId xmlns:p14="http://schemas.microsoft.com/office/powerpoint/2010/main" val="3525062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3"/>
          <a:stretch>
            <a:fillRect/>
          </a:stretch>
        </p:blipFill>
        <p:spPr>
          <a:xfrm>
            <a:off x="0" y="0"/>
            <a:ext cx="21374100" cy="15161764"/>
          </a:xfrm>
          <a:prstGeom prst="rect">
            <a:avLst/>
          </a:prstGeom>
        </p:spPr>
      </p:pic>
      <p:sp>
        <p:nvSpPr>
          <p:cNvPr id="11" name="TextBox 19">
            <a:extLst>
              <a:ext uri="{FF2B5EF4-FFF2-40B4-BE49-F238E27FC236}">
                <a16:creationId xmlns:a16="http://schemas.microsoft.com/office/drawing/2014/main" id="{2174B450-4ACC-4E59-AE74-227EC7B136D7}"/>
              </a:ext>
            </a:extLst>
          </p:cNvPr>
          <p:cNvSpPr txBox="1"/>
          <p:nvPr/>
        </p:nvSpPr>
        <p:spPr>
          <a:xfrm>
            <a:off x="1619250" y="1003300"/>
            <a:ext cx="18135600" cy="12311063"/>
          </a:xfrm>
          <a:prstGeom prst="rect">
            <a:avLst/>
          </a:prstGeom>
        </p:spPr>
        <p:txBody>
          <a:bodyPr wrap="square" lIns="0" tIns="0" rIns="0" bIns="0" rtlCol="0" anchor="t">
            <a:spAutoFit/>
          </a:bodyPr>
          <a:lstStyle/>
          <a:p>
            <a:r>
              <a:rPr lang="en-US" sz="8000" b="1" dirty="0">
                <a:solidFill>
                  <a:srgbClr val="002060"/>
                </a:solidFill>
                <a:latin typeface="Now"/>
              </a:rPr>
              <a:t>So the Little Red Hen harvested the wheat all by herself. She took the wheat to the mill to be ground into flour. Then she asked her animal friends if they would help her bake the flour into bread.</a:t>
            </a:r>
          </a:p>
          <a:p>
            <a:r>
              <a:rPr lang="en-US" sz="8000" b="1" dirty="0">
                <a:solidFill>
                  <a:srgbClr val="002060"/>
                </a:solidFill>
                <a:latin typeface="Now"/>
              </a:rPr>
              <a:t>"Who will help me bake the bread?" asked the Little Red Hen.</a:t>
            </a:r>
          </a:p>
          <a:p>
            <a:r>
              <a:rPr lang="en-US" sz="8000" b="1" dirty="0">
                <a:solidFill>
                  <a:srgbClr val="002060"/>
                </a:solidFill>
                <a:latin typeface="Now"/>
              </a:rPr>
              <a:t>"Not I," said the dog. "Not I," said the Duck. "Not I," said the Cat.</a:t>
            </a:r>
          </a:p>
        </p:txBody>
      </p:sp>
    </p:spTree>
    <p:extLst>
      <p:ext uri="{BB962C8B-B14F-4D97-AF65-F5344CB8AC3E}">
        <p14:creationId xmlns:p14="http://schemas.microsoft.com/office/powerpoint/2010/main" val="1357858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3393EA-3329-4438-A48A-1F283E4C0AC8}"/>
              </a:ext>
            </a:extLst>
          </p:cNvPr>
          <p:cNvPicPr>
            <a:picLocks noChangeAspect="1"/>
          </p:cNvPicPr>
          <p:nvPr/>
        </p:nvPicPr>
        <p:blipFill>
          <a:blip r:embed="rId2"/>
          <a:stretch>
            <a:fillRect/>
          </a:stretch>
        </p:blipFill>
        <p:spPr>
          <a:xfrm>
            <a:off x="0" y="-24382"/>
            <a:ext cx="21374100" cy="15161764"/>
          </a:xfrm>
          <a:prstGeom prst="rect">
            <a:avLst/>
          </a:prstGeom>
        </p:spPr>
      </p:pic>
      <p:sp>
        <p:nvSpPr>
          <p:cNvPr id="19" name="TextBox 19"/>
          <p:cNvSpPr txBox="1"/>
          <p:nvPr/>
        </p:nvSpPr>
        <p:spPr>
          <a:xfrm>
            <a:off x="764126" y="546100"/>
            <a:ext cx="19845848" cy="1354217"/>
          </a:xfrm>
          <a:prstGeom prst="rect">
            <a:avLst/>
          </a:prstGeom>
        </p:spPr>
        <p:txBody>
          <a:bodyPr wrap="square" lIns="0" tIns="0" rIns="0" bIns="0" rtlCol="0" anchor="t">
            <a:spAutoFit/>
          </a:bodyPr>
          <a:lstStyle/>
          <a:p>
            <a:pPr algn="ctr"/>
            <a:r>
              <a:rPr lang="en-US" sz="8800" b="1" dirty="0">
                <a:solidFill>
                  <a:srgbClr val="002060"/>
                </a:solidFill>
                <a:latin typeface="Now"/>
              </a:rPr>
              <a:t>READ THE WORDS</a:t>
            </a:r>
          </a:p>
        </p:txBody>
      </p:sp>
      <p:sp>
        <p:nvSpPr>
          <p:cNvPr id="4" name="TextBox 19">
            <a:extLst>
              <a:ext uri="{FF2B5EF4-FFF2-40B4-BE49-F238E27FC236}">
                <a16:creationId xmlns:a16="http://schemas.microsoft.com/office/drawing/2014/main" id="{CE9B5AA2-7F5F-4607-931B-B70D1AEE188A}"/>
              </a:ext>
            </a:extLst>
          </p:cNvPr>
          <p:cNvSpPr txBox="1"/>
          <p:nvPr/>
        </p:nvSpPr>
        <p:spPr>
          <a:xfrm>
            <a:off x="1941939" y="3724682"/>
            <a:ext cx="5455756" cy="10218182"/>
          </a:xfrm>
          <a:prstGeom prst="rect">
            <a:avLst/>
          </a:prstGeom>
        </p:spPr>
        <p:txBody>
          <a:bodyPr wrap="square" lIns="0" tIns="0" rIns="0" bIns="0" rtlCol="0" anchor="t">
            <a:spAutoFit/>
          </a:bodyPr>
          <a:lstStyle/>
          <a:p>
            <a:pPr lvl="0"/>
            <a:r>
              <a:rPr lang="en-US" sz="16600" b="1" dirty="0">
                <a:latin typeface="Now" panose="020B0604020202020204" charset="0"/>
              </a:rPr>
              <a:t>pen</a:t>
            </a:r>
          </a:p>
          <a:p>
            <a:pPr lvl="0"/>
            <a:r>
              <a:rPr lang="en-US" sz="16600" b="1" dirty="0">
                <a:latin typeface="Now" panose="020B0604020202020204" charset="0"/>
              </a:rPr>
              <a:t>get</a:t>
            </a:r>
          </a:p>
          <a:p>
            <a:pPr lvl="0"/>
            <a:r>
              <a:rPr lang="en-US" sz="16600" b="1" dirty="0">
                <a:latin typeface="Now" panose="020B0604020202020204" charset="0"/>
              </a:rPr>
              <a:t>Jet</a:t>
            </a:r>
          </a:p>
          <a:p>
            <a:pPr lvl="0"/>
            <a:r>
              <a:rPr lang="en-US" sz="16600" b="1" dirty="0">
                <a:latin typeface="Now" panose="020B0604020202020204" charset="0"/>
              </a:rPr>
              <a:t>let</a:t>
            </a:r>
          </a:p>
        </p:txBody>
      </p:sp>
      <p:sp>
        <p:nvSpPr>
          <p:cNvPr id="6" name="TextBox 19">
            <a:extLst>
              <a:ext uri="{FF2B5EF4-FFF2-40B4-BE49-F238E27FC236}">
                <a16:creationId xmlns:a16="http://schemas.microsoft.com/office/drawing/2014/main" id="{DA44DF98-4D9E-4499-8FEA-1559E0D41288}"/>
              </a:ext>
            </a:extLst>
          </p:cNvPr>
          <p:cNvSpPr txBox="1"/>
          <p:nvPr/>
        </p:nvSpPr>
        <p:spPr>
          <a:xfrm>
            <a:off x="8324850" y="3764475"/>
            <a:ext cx="6715132" cy="10218182"/>
          </a:xfrm>
          <a:prstGeom prst="rect">
            <a:avLst/>
          </a:prstGeom>
        </p:spPr>
        <p:txBody>
          <a:bodyPr wrap="square" lIns="0" tIns="0" rIns="0" bIns="0" rtlCol="0" anchor="t">
            <a:spAutoFit/>
          </a:bodyPr>
          <a:lstStyle/>
          <a:p>
            <a:pPr lvl="0"/>
            <a:r>
              <a:rPr lang="en-US" sz="16600" b="1" dirty="0">
                <a:latin typeface="Now" panose="020B0604020202020204" charset="0"/>
              </a:rPr>
              <a:t>net</a:t>
            </a:r>
          </a:p>
          <a:p>
            <a:pPr lvl="0"/>
            <a:r>
              <a:rPr lang="en-US" sz="16600" b="1" dirty="0">
                <a:latin typeface="Now" panose="020B0604020202020204" charset="0"/>
              </a:rPr>
              <a:t>vet</a:t>
            </a:r>
          </a:p>
          <a:p>
            <a:pPr lvl="0"/>
            <a:r>
              <a:rPr lang="en-US" sz="16600" b="1" dirty="0">
                <a:latin typeface="Now" panose="020B0604020202020204" charset="0"/>
              </a:rPr>
              <a:t>wet</a:t>
            </a:r>
          </a:p>
          <a:p>
            <a:pPr lvl="0"/>
            <a:r>
              <a:rPr lang="en-US" sz="16600" b="1" dirty="0">
                <a:latin typeface="Now" panose="020B0604020202020204" charset="0"/>
              </a:rPr>
              <a:t>yet</a:t>
            </a:r>
          </a:p>
        </p:txBody>
      </p:sp>
      <p:sp>
        <p:nvSpPr>
          <p:cNvPr id="7" name="TextBox 19">
            <a:extLst>
              <a:ext uri="{FF2B5EF4-FFF2-40B4-BE49-F238E27FC236}">
                <a16:creationId xmlns:a16="http://schemas.microsoft.com/office/drawing/2014/main" id="{E189D7B4-D6DB-4950-95C6-DD6B25FC6277}"/>
              </a:ext>
            </a:extLst>
          </p:cNvPr>
          <p:cNvSpPr txBox="1"/>
          <p:nvPr/>
        </p:nvSpPr>
        <p:spPr>
          <a:xfrm>
            <a:off x="15177453" y="3764475"/>
            <a:ext cx="6196647" cy="7663636"/>
          </a:xfrm>
          <a:prstGeom prst="rect">
            <a:avLst/>
          </a:prstGeom>
        </p:spPr>
        <p:txBody>
          <a:bodyPr wrap="square" lIns="0" tIns="0" rIns="0" bIns="0" rtlCol="0" anchor="t">
            <a:spAutoFit/>
          </a:bodyPr>
          <a:lstStyle/>
          <a:p>
            <a:pPr lvl="0"/>
            <a:r>
              <a:rPr lang="en-US" sz="16600" b="1" dirty="0">
                <a:latin typeface="Now" panose="020B0604020202020204" charset="0"/>
              </a:rPr>
              <a:t>web</a:t>
            </a:r>
          </a:p>
          <a:p>
            <a:pPr lvl="0"/>
            <a:r>
              <a:rPr lang="en-US" sz="16600" b="1" dirty="0">
                <a:latin typeface="Now" panose="020B0604020202020204" charset="0"/>
              </a:rPr>
              <a:t>help</a:t>
            </a:r>
          </a:p>
          <a:p>
            <a:pPr lvl="0"/>
            <a:r>
              <a:rPr lang="en-US" sz="16600" b="1" dirty="0">
                <a:latin typeface="Now" panose="020B0604020202020204" charset="0"/>
              </a:rPr>
              <a:t>tell</a:t>
            </a:r>
          </a:p>
        </p:txBody>
      </p:sp>
    </p:spTree>
    <p:extLst>
      <p:ext uri="{BB962C8B-B14F-4D97-AF65-F5344CB8AC3E}">
        <p14:creationId xmlns:p14="http://schemas.microsoft.com/office/powerpoint/2010/main" val="415790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3"/>
          <a:stretch>
            <a:fillRect/>
          </a:stretch>
        </p:blipFill>
        <p:spPr>
          <a:xfrm>
            <a:off x="0" y="0"/>
            <a:ext cx="21374100" cy="15161764"/>
          </a:xfrm>
          <a:prstGeom prst="rect">
            <a:avLst/>
          </a:prstGeom>
        </p:spPr>
      </p:pic>
      <p:sp>
        <p:nvSpPr>
          <p:cNvPr id="11" name="TextBox 19">
            <a:extLst>
              <a:ext uri="{FF2B5EF4-FFF2-40B4-BE49-F238E27FC236}">
                <a16:creationId xmlns:a16="http://schemas.microsoft.com/office/drawing/2014/main" id="{2174B450-4ACC-4E59-AE74-227EC7B136D7}"/>
              </a:ext>
            </a:extLst>
          </p:cNvPr>
          <p:cNvSpPr txBox="1"/>
          <p:nvPr/>
        </p:nvSpPr>
        <p:spPr>
          <a:xfrm>
            <a:off x="1619250" y="1003300"/>
            <a:ext cx="18135600" cy="12311063"/>
          </a:xfrm>
          <a:prstGeom prst="rect">
            <a:avLst/>
          </a:prstGeom>
        </p:spPr>
        <p:txBody>
          <a:bodyPr wrap="square" lIns="0" tIns="0" rIns="0" bIns="0" rtlCol="0" anchor="t">
            <a:spAutoFit/>
          </a:bodyPr>
          <a:lstStyle/>
          <a:p>
            <a:r>
              <a:rPr lang="en-US" sz="8000" b="1" dirty="0">
                <a:solidFill>
                  <a:srgbClr val="002060"/>
                </a:solidFill>
                <a:latin typeface="Now"/>
              </a:rPr>
              <a:t>So the Little Red Hen baked the bread all by herself. When the bread was fresh and hot out of the oven, the Little Red Hen asked her animal friends if they would like to share it with her.</a:t>
            </a:r>
          </a:p>
          <a:p>
            <a:r>
              <a:rPr lang="en-US" sz="8000" b="1" dirty="0">
                <a:solidFill>
                  <a:srgbClr val="002060"/>
                </a:solidFill>
                <a:latin typeface="Now"/>
              </a:rPr>
              <a:t>"Who will help me eat the bread?" asked the Little Red Hen.</a:t>
            </a:r>
          </a:p>
          <a:p>
            <a:r>
              <a:rPr lang="en-US" sz="8000" b="1" dirty="0">
                <a:solidFill>
                  <a:srgbClr val="002060"/>
                </a:solidFill>
                <a:latin typeface="Now"/>
              </a:rPr>
              <a:t>"We will!" said the dog, the Duck, and the Cat.</a:t>
            </a:r>
          </a:p>
        </p:txBody>
      </p:sp>
    </p:spTree>
    <p:extLst>
      <p:ext uri="{BB962C8B-B14F-4D97-AF65-F5344CB8AC3E}">
        <p14:creationId xmlns:p14="http://schemas.microsoft.com/office/powerpoint/2010/main" val="132333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1E0DAE-88B4-4216-9205-E989349A1A6A}"/>
              </a:ext>
            </a:extLst>
          </p:cNvPr>
          <p:cNvPicPr>
            <a:picLocks noChangeAspect="1"/>
          </p:cNvPicPr>
          <p:nvPr/>
        </p:nvPicPr>
        <p:blipFill>
          <a:blip r:embed="rId3"/>
          <a:stretch>
            <a:fillRect/>
          </a:stretch>
        </p:blipFill>
        <p:spPr>
          <a:xfrm>
            <a:off x="0" y="0"/>
            <a:ext cx="21374100" cy="15161764"/>
          </a:xfrm>
          <a:prstGeom prst="rect">
            <a:avLst/>
          </a:prstGeom>
        </p:spPr>
      </p:pic>
      <p:sp>
        <p:nvSpPr>
          <p:cNvPr id="11" name="TextBox 19">
            <a:extLst>
              <a:ext uri="{FF2B5EF4-FFF2-40B4-BE49-F238E27FC236}">
                <a16:creationId xmlns:a16="http://schemas.microsoft.com/office/drawing/2014/main" id="{2174B450-4ACC-4E59-AE74-227EC7B136D7}"/>
              </a:ext>
            </a:extLst>
          </p:cNvPr>
          <p:cNvSpPr txBox="1"/>
          <p:nvPr/>
        </p:nvSpPr>
        <p:spPr>
          <a:xfrm>
            <a:off x="1619250" y="2146300"/>
            <a:ext cx="18135600" cy="9848850"/>
          </a:xfrm>
          <a:prstGeom prst="rect">
            <a:avLst/>
          </a:prstGeom>
        </p:spPr>
        <p:txBody>
          <a:bodyPr wrap="square" lIns="0" tIns="0" rIns="0" bIns="0" rtlCol="0" anchor="t">
            <a:spAutoFit/>
          </a:bodyPr>
          <a:lstStyle/>
          <a:p>
            <a:r>
              <a:rPr lang="en-US" sz="8000" b="1" dirty="0">
                <a:solidFill>
                  <a:srgbClr val="002060"/>
                </a:solidFill>
                <a:latin typeface="Now"/>
              </a:rPr>
              <a:t>But the Little Red Hen replied, "No, I will eat the bread all by myself, since I did all the work."</a:t>
            </a:r>
          </a:p>
          <a:p>
            <a:r>
              <a:rPr lang="en-US" sz="8000" b="1" dirty="0">
                <a:solidFill>
                  <a:srgbClr val="002060"/>
                </a:solidFill>
                <a:latin typeface="Now"/>
              </a:rPr>
              <a:t>And so the Little Red Hen enjoyed the delicious bread all by herself, while her lazy animal friends watched and learned a lesson about the value of hard work.</a:t>
            </a:r>
          </a:p>
        </p:txBody>
      </p:sp>
    </p:spTree>
    <p:extLst>
      <p:ext uri="{BB962C8B-B14F-4D97-AF65-F5344CB8AC3E}">
        <p14:creationId xmlns:p14="http://schemas.microsoft.com/office/powerpoint/2010/main" val="1298893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1009650" y="1993900"/>
            <a:ext cx="19812000" cy="14865608"/>
          </a:xfrm>
          <a:prstGeom prst="rect">
            <a:avLst/>
          </a:prstGeom>
          <a:noFill/>
        </p:spPr>
        <p:txBody>
          <a:bodyPr wrap="square">
            <a:spAutoFit/>
          </a:bodyPr>
          <a:lstStyle/>
          <a:p>
            <a:r>
              <a:rPr lang="en-US" sz="9600" b="1" dirty="0">
                <a:solidFill>
                  <a:schemeClr val="tx2"/>
                </a:solidFill>
                <a:latin typeface="Now" panose="020B0604020202020204" charset="0"/>
              </a:rPr>
              <a:t>In reading a short story, you can note the details by knowing the following elements of the story:</a:t>
            </a:r>
          </a:p>
          <a:p>
            <a:pPr marL="1371600" indent="-1371600">
              <a:buAutoNum type="arabicPeriod"/>
            </a:pPr>
            <a:r>
              <a:rPr lang="en-US" sz="9600" b="1" dirty="0">
                <a:solidFill>
                  <a:schemeClr val="tx2"/>
                </a:solidFill>
                <a:latin typeface="Now" panose="020B0604020202020204" charset="0"/>
              </a:rPr>
              <a:t>Character</a:t>
            </a:r>
          </a:p>
          <a:p>
            <a:pPr marL="1371600" indent="-1371600">
              <a:buAutoNum type="arabicPeriod"/>
            </a:pPr>
            <a:r>
              <a:rPr lang="en-US" sz="9600" b="1" dirty="0">
                <a:solidFill>
                  <a:schemeClr val="tx2"/>
                </a:solidFill>
                <a:latin typeface="Now" panose="020B0604020202020204" charset="0"/>
              </a:rPr>
              <a:t>Setting</a:t>
            </a:r>
          </a:p>
          <a:p>
            <a:pPr marL="1371600" indent="-1371600">
              <a:buAutoNum type="arabicPeriod"/>
            </a:pPr>
            <a:r>
              <a:rPr lang="en-US" sz="9600" b="1" dirty="0">
                <a:solidFill>
                  <a:schemeClr val="tx2"/>
                </a:solidFill>
                <a:latin typeface="Now" panose="020B0604020202020204" charset="0"/>
              </a:rPr>
              <a:t>Events</a:t>
            </a:r>
          </a:p>
          <a:p>
            <a:pPr marL="1371600" indent="-1371600">
              <a:buAutoNum type="arabicPeriod"/>
            </a:pPr>
            <a:endParaRPr lang="en-US" sz="9600" b="1" dirty="0">
              <a:solidFill>
                <a:schemeClr val="tx2"/>
              </a:solidFill>
              <a:latin typeface="Now" panose="020B0604020202020204" charset="0"/>
            </a:endParaRPr>
          </a:p>
          <a:p>
            <a:pPr marL="1371600" indent="-1371600">
              <a:buAutoNum type="arabicPeriod"/>
            </a:pPr>
            <a:endParaRPr lang="en-US" sz="9600" b="1" dirty="0">
              <a:solidFill>
                <a:schemeClr val="tx2"/>
              </a:solidFill>
              <a:latin typeface="Now" panose="020B0604020202020204" charset="0"/>
            </a:endParaRPr>
          </a:p>
          <a:p>
            <a:endParaRPr lang="en-US" sz="9600" b="1" dirty="0">
              <a:solidFill>
                <a:schemeClr val="tx2"/>
              </a:solidFill>
              <a:latin typeface="Now" panose="020B0604020202020204" charset="0"/>
            </a:endParaRPr>
          </a:p>
        </p:txBody>
      </p:sp>
    </p:spTree>
    <p:extLst>
      <p:ext uri="{BB962C8B-B14F-4D97-AF65-F5344CB8AC3E}">
        <p14:creationId xmlns:p14="http://schemas.microsoft.com/office/powerpoint/2010/main" val="304720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1314450" y="958618"/>
            <a:ext cx="19812000" cy="9571851"/>
          </a:xfrm>
          <a:prstGeom prst="rect">
            <a:avLst/>
          </a:prstGeom>
          <a:noFill/>
        </p:spPr>
        <p:txBody>
          <a:bodyPr wrap="square">
            <a:spAutoFit/>
          </a:bodyPr>
          <a:lstStyle/>
          <a:p>
            <a:pPr marL="1371600" indent="-1371600">
              <a:buAutoNum type="arabicPeriod"/>
            </a:pPr>
            <a:r>
              <a:rPr lang="en-US" sz="8800" b="1" dirty="0">
                <a:solidFill>
                  <a:schemeClr val="tx2"/>
                </a:solidFill>
                <a:latin typeface="Now" panose="020B0604020202020204" charset="0"/>
              </a:rPr>
              <a:t>Character: The character is a person, animal, or thing that takes part in the story. </a:t>
            </a:r>
          </a:p>
          <a:p>
            <a:pPr marL="1371600" indent="-1371600">
              <a:buAutoNum type="arabicPeriod"/>
            </a:pPr>
            <a:endParaRPr lang="en-US" sz="8800" b="1" dirty="0">
              <a:solidFill>
                <a:schemeClr val="tx2"/>
              </a:solidFill>
              <a:latin typeface="Now" panose="020B0604020202020204" charset="0"/>
            </a:endParaRPr>
          </a:p>
          <a:p>
            <a:r>
              <a:rPr lang="en-US" sz="8800" b="1" dirty="0">
                <a:solidFill>
                  <a:schemeClr val="tx2"/>
                </a:solidFill>
                <a:latin typeface="Now" panose="020B0604020202020204" charset="0"/>
              </a:rPr>
              <a:t>In the story “The Little Red Hen”</a:t>
            </a:r>
          </a:p>
          <a:p>
            <a:r>
              <a:rPr lang="en-US" sz="8800" b="1" dirty="0">
                <a:solidFill>
                  <a:schemeClr val="tx2"/>
                </a:solidFill>
                <a:latin typeface="Now" panose="020B0604020202020204" charset="0"/>
              </a:rPr>
              <a:t>Who are the character of the story?</a:t>
            </a:r>
            <a:endParaRPr lang="en-PH" sz="11500" b="1" dirty="0">
              <a:solidFill>
                <a:schemeClr val="bg1"/>
              </a:solidFill>
              <a:latin typeface="Now" panose="020B0604020202020204" charset="0"/>
            </a:endParaRPr>
          </a:p>
        </p:txBody>
      </p:sp>
    </p:spTree>
    <p:extLst>
      <p:ext uri="{BB962C8B-B14F-4D97-AF65-F5344CB8AC3E}">
        <p14:creationId xmlns:p14="http://schemas.microsoft.com/office/powerpoint/2010/main" val="3337164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1314450" y="958618"/>
            <a:ext cx="19812000" cy="10956846"/>
          </a:xfrm>
          <a:prstGeom prst="rect">
            <a:avLst/>
          </a:prstGeom>
          <a:noFill/>
        </p:spPr>
        <p:txBody>
          <a:bodyPr wrap="square">
            <a:spAutoFit/>
          </a:bodyPr>
          <a:lstStyle/>
          <a:p>
            <a:pPr marL="1371600" indent="-1371600">
              <a:buAutoNum type="arabicPeriod" startAt="2"/>
            </a:pPr>
            <a:r>
              <a:rPr lang="en-US" sz="8000" b="1" dirty="0">
                <a:solidFill>
                  <a:schemeClr val="tx2"/>
                </a:solidFill>
                <a:latin typeface="Now" panose="020B0604020202020204" charset="0"/>
              </a:rPr>
              <a:t>Setting: The setting is the time and place where the story takes place. It includes the physical environment, such as the location, weather, and landscape.</a:t>
            </a:r>
          </a:p>
          <a:p>
            <a:pPr marL="1371600" indent="-1371600">
              <a:buAutoNum type="arabicPeriod" startAt="2"/>
            </a:pPr>
            <a:endParaRPr lang="en-US" sz="8000" b="1" dirty="0">
              <a:solidFill>
                <a:schemeClr val="tx2"/>
              </a:solidFill>
              <a:latin typeface="Now" panose="020B0604020202020204" charset="0"/>
            </a:endParaRPr>
          </a:p>
          <a:p>
            <a:r>
              <a:rPr lang="en-US" sz="8000" b="1" dirty="0">
                <a:solidFill>
                  <a:schemeClr val="tx2"/>
                </a:solidFill>
                <a:latin typeface="Now" panose="020B0604020202020204" charset="0"/>
              </a:rPr>
              <a:t>In the story “The Little Red Hen”</a:t>
            </a:r>
          </a:p>
          <a:p>
            <a:r>
              <a:rPr lang="en-US" sz="8000" b="1" dirty="0">
                <a:solidFill>
                  <a:schemeClr val="tx2"/>
                </a:solidFill>
                <a:latin typeface="Now" panose="020B0604020202020204" charset="0"/>
              </a:rPr>
              <a:t>Where did the story happened?</a:t>
            </a:r>
          </a:p>
          <a:p>
            <a:endParaRPr lang="en-PH" sz="6600" b="1" dirty="0">
              <a:solidFill>
                <a:schemeClr val="bg1"/>
              </a:solidFill>
              <a:latin typeface="Now" panose="020B0604020202020204" charset="0"/>
            </a:endParaRPr>
          </a:p>
        </p:txBody>
      </p:sp>
    </p:spTree>
    <p:extLst>
      <p:ext uri="{BB962C8B-B14F-4D97-AF65-F5344CB8AC3E}">
        <p14:creationId xmlns:p14="http://schemas.microsoft.com/office/powerpoint/2010/main" val="1847306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1314450" y="958618"/>
            <a:ext cx="19812000" cy="12095619"/>
          </a:xfrm>
          <a:prstGeom prst="rect">
            <a:avLst/>
          </a:prstGeom>
          <a:noFill/>
        </p:spPr>
        <p:txBody>
          <a:bodyPr wrap="square">
            <a:spAutoFit/>
          </a:bodyPr>
          <a:lstStyle/>
          <a:p>
            <a:r>
              <a:rPr lang="en-US" sz="6000" b="1" dirty="0">
                <a:solidFill>
                  <a:schemeClr val="tx2"/>
                </a:solidFill>
                <a:latin typeface="Now" panose="020B0604020202020204" charset="0"/>
              </a:rPr>
              <a:t>3.	Events: Events are the things that happen in a story. -They can include actions, dialogue, and descriptions that move the story's plot forward. </a:t>
            </a:r>
          </a:p>
          <a:p>
            <a:r>
              <a:rPr lang="en-US" sz="6000" b="1" dirty="0">
                <a:solidFill>
                  <a:schemeClr val="tx2"/>
                </a:solidFill>
                <a:latin typeface="Now" panose="020B0604020202020204" charset="0"/>
              </a:rPr>
              <a:t>-The events can be organized into rising action, climax, falling action, and resolution. </a:t>
            </a:r>
          </a:p>
          <a:p>
            <a:r>
              <a:rPr lang="en-US" sz="6000" b="1" dirty="0">
                <a:solidFill>
                  <a:schemeClr val="tx2"/>
                </a:solidFill>
                <a:latin typeface="Now" panose="020B0604020202020204" charset="0"/>
              </a:rPr>
              <a:t>-The events can also include conflicts and obstacles that the characters must overcome in order to achieve their goals.</a:t>
            </a:r>
          </a:p>
          <a:p>
            <a:endParaRPr lang="en-US" sz="6000" b="1" dirty="0">
              <a:solidFill>
                <a:schemeClr val="tx2"/>
              </a:solidFill>
              <a:latin typeface="Now" panose="020B0604020202020204" charset="0"/>
            </a:endParaRPr>
          </a:p>
          <a:p>
            <a:r>
              <a:rPr lang="en-US" sz="6000" b="1" dirty="0">
                <a:solidFill>
                  <a:schemeClr val="tx2"/>
                </a:solidFill>
                <a:latin typeface="Now" panose="020B0604020202020204" charset="0"/>
              </a:rPr>
              <a:t>In the story “The Little Red Hen”</a:t>
            </a:r>
          </a:p>
          <a:p>
            <a:r>
              <a:rPr lang="en-US" sz="6000" b="1" dirty="0">
                <a:solidFill>
                  <a:schemeClr val="tx2"/>
                </a:solidFill>
                <a:latin typeface="Now" panose="020B0604020202020204" charset="0"/>
              </a:rPr>
              <a:t>What are the events happened in the story?</a:t>
            </a:r>
          </a:p>
          <a:p>
            <a:endParaRPr lang="en-US" sz="6000" b="1" dirty="0">
              <a:solidFill>
                <a:schemeClr val="tx2"/>
              </a:solidFill>
              <a:latin typeface="Now" panose="020B0604020202020204" charset="0"/>
            </a:endParaRPr>
          </a:p>
          <a:p>
            <a:endParaRPr lang="en-US" sz="6000" b="1" dirty="0">
              <a:solidFill>
                <a:schemeClr val="tx2"/>
              </a:solidFill>
              <a:latin typeface="Now" panose="020B0604020202020204" charset="0"/>
            </a:endParaRPr>
          </a:p>
        </p:txBody>
      </p:sp>
    </p:spTree>
    <p:extLst>
      <p:ext uri="{BB962C8B-B14F-4D97-AF65-F5344CB8AC3E}">
        <p14:creationId xmlns:p14="http://schemas.microsoft.com/office/powerpoint/2010/main" val="1377081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933450" y="622300"/>
            <a:ext cx="19812000" cy="15050274"/>
          </a:xfrm>
          <a:prstGeom prst="rect">
            <a:avLst/>
          </a:prstGeom>
          <a:noFill/>
        </p:spPr>
        <p:txBody>
          <a:bodyPr wrap="square">
            <a:spAutoFit/>
          </a:bodyPr>
          <a:lstStyle/>
          <a:p>
            <a:r>
              <a:rPr lang="en-US" sz="8000" b="1" dirty="0">
                <a:solidFill>
                  <a:schemeClr val="tx2"/>
                </a:solidFill>
                <a:latin typeface="Now" panose="020B0604020202020204" charset="0"/>
              </a:rPr>
              <a:t>Evaluation</a:t>
            </a:r>
          </a:p>
          <a:p>
            <a:r>
              <a:rPr lang="en-US" sz="13800" b="1" dirty="0">
                <a:solidFill>
                  <a:schemeClr val="tx2"/>
                </a:solidFill>
                <a:latin typeface="Now" panose="020B0604020202020204" charset="0"/>
              </a:rPr>
              <a:t>1.	Who is the main character in the story? </a:t>
            </a:r>
          </a:p>
          <a:p>
            <a:r>
              <a:rPr lang="en-US" sz="13800" b="1" dirty="0">
                <a:solidFill>
                  <a:schemeClr val="tx2"/>
                </a:solidFill>
                <a:latin typeface="Now" panose="020B0604020202020204" charset="0"/>
              </a:rPr>
              <a:t>a. The Little Red Hen </a:t>
            </a:r>
          </a:p>
          <a:p>
            <a:r>
              <a:rPr lang="en-US" sz="13800" b="1" dirty="0">
                <a:solidFill>
                  <a:schemeClr val="tx2"/>
                </a:solidFill>
                <a:latin typeface="Now" panose="020B0604020202020204" charset="0"/>
              </a:rPr>
              <a:t>b. The cat </a:t>
            </a:r>
          </a:p>
          <a:p>
            <a:r>
              <a:rPr lang="en-US" sz="13800" b="1" dirty="0">
                <a:solidFill>
                  <a:schemeClr val="tx2"/>
                </a:solidFill>
                <a:latin typeface="Now" panose="020B0604020202020204" charset="0"/>
              </a:rPr>
              <a:t>c. the dog</a:t>
            </a:r>
          </a:p>
          <a:p>
            <a:endParaRPr lang="en-PH" sz="4800" b="1" dirty="0">
              <a:solidFill>
                <a:schemeClr val="bg1"/>
              </a:solidFill>
              <a:latin typeface="Now" panose="020B0604020202020204" charset="0"/>
            </a:endParaRPr>
          </a:p>
        </p:txBody>
      </p:sp>
    </p:spTree>
    <p:extLst>
      <p:ext uri="{BB962C8B-B14F-4D97-AF65-F5344CB8AC3E}">
        <p14:creationId xmlns:p14="http://schemas.microsoft.com/office/powerpoint/2010/main" val="2905874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933450" y="622300"/>
            <a:ext cx="19812000" cy="11449288"/>
          </a:xfrm>
          <a:prstGeom prst="rect">
            <a:avLst/>
          </a:prstGeom>
          <a:noFill/>
        </p:spPr>
        <p:txBody>
          <a:bodyPr wrap="square">
            <a:spAutoFit/>
          </a:bodyPr>
          <a:lstStyle/>
          <a:p>
            <a:r>
              <a:rPr lang="en-US" sz="13800" b="1" dirty="0">
                <a:solidFill>
                  <a:schemeClr val="tx2"/>
                </a:solidFill>
                <a:latin typeface="Now" panose="020B0604020202020204" charset="0"/>
              </a:rPr>
              <a:t>2.	Where does the story take place? </a:t>
            </a:r>
          </a:p>
          <a:p>
            <a:r>
              <a:rPr lang="en-US" sz="13800" b="1" dirty="0">
                <a:solidFill>
                  <a:schemeClr val="tx2"/>
                </a:solidFill>
                <a:latin typeface="Now" panose="020B0604020202020204" charset="0"/>
              </a:rPr>
              <a:t>a. In a city </a:t>
            </a:r>
          </a:p>
          <a:p>
            <a:r>
              <a:rPr lang="en-US" sz="13800" b="1" dirty="0">
                <a:solidFill>
                  <a:schemeClr val="tx2"/>
                </a:solidFill>
                <a:latin typeface="Now" panose="020B0604020202020204" charset="0"/>
              </a:rPr>
              <a:t>b. In a jungle </a:t>
            </a:r>
          </a:p>
          <a:p>
            <a:r>
              <a:rPr lang="en-US" sz="13800" b="1" dirty="0">
                <a:solidFill>
                  <a:schemeClr val="tx2"/>
                </a:solidFill>
                <a:latin typeface="Now" panose="020B0604020202020204" charset="0"/>
              </a:rPr>
              <a:t>c. On a farm</a:t>
            </a:r>
          </a:p>
          <a:p>
            <a:endParaRPr lang="en-PH" sz="4800" b="1" dirty="0">
              <a:solidFill>
                <a:schemeClr val="bg1"/>
              </a:solidFill>
              <a:latin typeface="Now" panose="020B0604020202020204" charset="0"/>
            </a:endParaRPr>
          </a:p>
        </p:txBody>
      </p:sp>
    </p:spTree>
    <p:extLst>
      <p:ext uri="{BB962C8B-B14F-4D97-AF65-F5344CB8AC3E}">
        <p14:creationId xmlns:p14="http://schemas.microsoft.com/office/powerpoint/2010/main" val="3724051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1009650" y="1993900"/>
            <a:ext cx="19812000" cy="9633406"/>
          </a:xfrm>
          <a:prstGeom prst="rect">
            <a:avLst/>
          </a:prstGeom>
          <a:noFill/>
        </p:spPr>
        <p:txBody>
          <a:bodyPr wrap="square">
            <a:spAutoFit/>
          </a:bodyPr>
          <a:lstStyle/>
          <a:p>
            <a:r>
              <a:rPr lang="en-US" sz="9600" b="1" dirty="0">
                <a:solidFill>
                  <a:schemeClr val="tx2"/>
                </a:solidFill>
                <a:latin typeface="Now" panose="020B0604020202020204" charset="0"/>
              </a:rPr>
              <a:t>3.	What did the Little Red Hen ask her animal friends to help her with? </a:t>
            </a:r>
          </a:p>
          <a:p>
            <a:r>
              <a:rPr lang="en-US" sz="9600" b="1" dirty="0">
                <a:solidFill>
                  <a:schemeClr val="tx2"/>
                </a:solidFill>
                <a:latin typeface="Now" panose="020B0604020202020204" charset="0"/>
              </a:rPr>
              <a:t>a. Planting the wheat seeds </a:t>
            </a:r>
          </a:p>
          <a:p>
            <a:r>
              <a:rPr lang="en-US" sz="9600" b="1" dirty="0">
                <a:solidFill>
                  <a:schemeClr val="tx2"/>
                </a:solidFill>
                <a:latin typeface="Now" panose="020B0604020202020204" charset="0"/>
              </a:rPr>
              <a:t>b. Watering the wheat plants c. Harvesting the wheat</a:t>
            </a:r>
          </a:p>
          <a:p>
            <a:endParaRPr lang="en-PH" sz="4000" b="1" dirty="0">
              <a:solidFill>
                <a:schemeClr val="bg1"/>
              </a:solidFill>
              <a:latin typeface="Now" panose="020B0604020202020204" charset="0"/>
            </a:endParaRPr>
          </a:p>
        </p:txBody>
      </p:sp>
    </p:spTree>
    <p:extLst>
      <p:ext uri="{BB962C8B-B14F-4D97-AF65-F5344CB8AC3E}">
        <p14:creationId xmlns:p14="http://schemas.microsoft.com/office/powerpoint/2010/main" val="2911590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1009650" y="1993900"/>
            <a:ext cx="19812000" cy="11910953"/>
          </a:xfrm>
          <a:prstGeom prst="rect">
            <a:avLst/>
          </a:prstGeom>
          <a:noFill/>
        </p:spPr>
        <p:txBody>
          <a:bodyPr wrap="square">
            <a:spAutoFit/>
          </a:bodyPr>
          <a:lstStyle/>
          <a:p>
            <a:r>
              <a:rPr lang="en-US" sz="9600" b="1" dirty="0">
                <a:solidFill>
                  <a:schemeClr val="tx2"/>
                </a:solidFill>
                <a:latin typeface="Now" panose="020B0604020202020204" charset="0"/>
              </a:rPr>
              <a:t>4.	Did the animal friends agree to help the Little Red Hen? </a:t>
            </a:r>
          </a:p>
          <a:p>
            <a:pPr marL="1371600" indent="-1371600">
              <a:buAutoNum type="alphaLcPeriod"/>
            </a:pPr>
            <a:r>
              <a:rPr lang="en-US" sz="9600" b="1" dirty="0">
                <a:solidFill>
                  <a:schemeClr val="tx2"/>
                </a:solidFill>
                <a:latin typeface="Now" panose="020B0604020202020204" charset="0"/>
              </a:rPr>
              <a:t>Yes, they all agreed to help her. </a:t>
            </a:r>
          </a:p>
          <a:p>
            <a:r>
              <a:rPr lang="en-US" sz="9600" b="1" dirty="0">
                <a:solidFill>
                  <a:schemeClr val="tx2"/>
                </a:solidFill>
                <a:latin typeface="Now" panose="020B0604020202020204" charset="0"/>
              </a:rPr>
              <a:t>b. No, they refused to help her. c. Some agreed and some refused</a:t>
            </a:r>
            <a:endParaRPr lang="en-PH" sz="4000" b="1" dirty="0">
              <a:solidFill>
                <a:schemeClr val="bg1"/>
              </a:solidFill>
              <a:latin typeface="Now" panose="020B0604020202020204" charset="0"/>
            </a:endParaRPr>
          </a:p>
        </p:txBody>
      </p:sp>
    </p:spTree>
    <p:extLst>
      <p:ext uri="{BB962C8B-B14F-4D97-AF65-F5344CB8AC3E}">
        <p14:creationId xmlns:p14="http://schemas.microsoft.com/office/powerpoint/2010/main" val="3680886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3393EA-3329-4438-A48A-1F283E4C0AC8}"/>
              </a:ext>
            </a:extLst>
          </p:cNvPr>
          <p:cNvPicPr>
            <a:picLocks noChangeAspect="1"/>
          </p:cNvPicPr>
          <p:nvPr/>
        </p:nvPicPr>
        <p:blipFill>
          <a:blip r:embed="rId2"/>
          <a:stretch>
            <a:fillRect/>
          </a:stretch>
        </p:blipFill>
        <p:spPr>
          <a:xfrm>
            <a:off x="0" y="-52106"/>
            <a:ext cx="21374100" cy="15161764"/>
          </a:xfrm>
          <a:prstGeom prst="rect">
            <a:avLst/>
          </a:prstGeom>
        </p:spPr>
      </p:pic>
      <p:sp>
        <p:nvSpPr>
          <p:cNvPr id="19" name="TextBox 19"/>
          <p:cNvSpPr txBox="1"/>
          <p:nvPr/>
        </p:nvSpPr>
        <p:spPr>
          <a:xfrm>
            <a:off x="734298" y="233472"/>
            <a:ext cx="19845848" cy="1354217"/>
          </a:xfrm>
          <a:prstGeom prst="rect">
            <a:avLst/>
          </a:prstGeom>
        </p:spPr>
        <p:txBody>
          <a:bodyPr wrap="square" lIns="0" tIns="0" rIns="0" bIns="0" rtlCol="0" anchor="t">
            <a:spAutoFit/>
          </a:bodyPr>
          <a:lstStyle/>
          <a:p>
            <a:pPr algn="ctr"/>
            <a:r>
              <a:rPr lang="en-US" sz="8800" b="1" dirty="0">
                <a:solidFill>
                  <a:srgbClr val="002060"/>
                </a:solidFill>
                <a:latin typeface="Now"/>
              </a:rPr>
              <a:t>SIGHT WORDS</a:t>
            </a:r>
          </a:p>
        </p:txBody>
      </p:sp>
      <p:sp>
        <p:nvSpPr>
          <p:cNvPr id="4" name="TextBox 19">
            <a:extLst>
              <a:ext uri="{FF2B5EF4-FFF2-40B4-BE49-F238E27FC236}">
                <a16:creationId xmlns:a16="http://schemas.microsoft.com/office/drawing/2014/main" id="{CE9B5AA2-7F5F-4607-931B-B70D1AEE188A}"/>
              </a:ext>
            </a:extLst>
          </p:cNvPr>
          <p:cNvSpPr txBox="1"/>
          <p:nvPr/>
        </p:nvSpPr>
        <p:spPr>
          <a:xfrm>
            <a:off x="1833414" y="3239582"/>
            <a:ext cx="5455756" cy="10218182"/>
          </a:xfrm>
          <a:prstGeom prst="rect">
            <a:avLst/>
          </a:prstGeom>
        </p:spPr>
        <p:txBody>
          <a:bodyPr wrap="square" lIns="0" tIns="0" rIns="0" bIns="0" rtlCol="0" anchor="t">
            <a:spAutoFit/>
          </a:bodyPr>
          <a:lstStyle/>
          <a:p>
            <a:pPr lvl="0"/>
            <a:r>
              <a:rPr lang="en-US" sz="16600" b="1" dirty="0">
                <a:latin typeface="Now" panose="020B0604020202020204" charset="0"/>
              </a:rPr>
              <a:t>a</a:t>
            </a:r>
          </a:p>
          <a:p>
            <a:pPr lvl="0"/>
            <a:r>
              <a:rPr lang="en-US" sz="16600" b="1" dirty="0">
                <a:latin typeface="Now" panose="020B0604020202020204" charset="0"/>
              </a:rPr>
              <a:t>and</a:t>
            </a:r>
          </a:p>
          <a:p>
            <a:pPr lvl="0"/>
            <a:r>
              <a:rPr lang="en-US" sz="16600" b="1" dirty="0">
                <a:latin typeface="Now" panose="020B0604020202020204" charset="0"/>
              </a:rPr>
              <a:t>are</a:t>
            </a:r>
          </a:p>
          <a:p>
            <a:pPr lvl="0"/>
            <a:r>
              <a:rPr lang="en-US" sz="16600" b="1" dirty="0">
                <a:latin typeface="Now" panose="020B0604020202020204" charset="0"/>
              </a:rPr>
              <a:t>as</a:t>
            </a:r>
          </a:p>
        </p:txBody>
      </p:sp>
      <p:sp>
        <p:nvSpPr>
          <p:cNvPr id="6" name="TextBox 19">
            <a:extLst>
              <a:ext uri="{FF2B5EF4-FFF2-40B4-BE49-F238E27FC236}">
                <a16:creationId xmlns:a16="http://schemas.microsoft.com/office/drawing/2014/main" id="{DA44DF98-4D9E-4499-8FEA-1559E0D41288}"/>
              </a:ext>
            </a:extLst>
          </p:cNvPr>
          <p:cNvSpPr txBox="1"/>
          <p:nvPr/>
        </p:nvSpPr>
        <p:spPr>
          <a:xfrm>
            <a:off x="8224182" y="3365500"/>
            <a:ext cx="6715132" cy="10218182"/>
          </a:xfrm>
          <a:prstGeom prst="rect">
            <a:avLst/>
          </a:prstGeom>
        </p:spPr>
        <p:txBody>
          <a:bodyPr wrap="square" lIns="0" tIns="0" rIns="0" bIns="0" rtlCol="0" anchor="t">
            <a:spAutoFit/>
          </a:bodyPr>
          <a:lstStyle/>
          <a:p>
            <a:pPr lvl="0"/>
            <a:r>
              <a:rPr lang="en-US" sz="16600" b="1" dirty="0">
                <a:latin typeface="Now" panose="020B0604020202020204" charset="0"/>
              </a:rPr>
              <a:t>at</a:t>
            </a:r>
          </a:p>
          <a:p>
            <a:pPr lvl="0"/>
            <a:r>
              <a:rPr lang="en-US" sz="16600" b="1" dirty="0">
                <a:latin typeface="Now" panose="020B0604020202020204" charset="0"/>
              </a:rPr>
              <a:t>be</a:t>
            </a:r>
          </a:p>
          <a:p>
            <a:pPr lvl="0"/>
            <a:r>
              <a:rPr lang="en-US" sz="16600" b="1" dirty="0">
                <a:latin typeface="Now" panose="020B0604020202020204" charset="0"/>
              </a:rPr>
              <a:t>for</a:t>
            </a:r>
          </a:p>
          <a:p>
            <a:pPr lvl="0"/>
            <a:r>
              <a:rPr lang="en-US" sz="16600" b="1" dirty="0">
                <a:latin typeface="Now" panose="020B0604020202020204" charset="0"/>
              </a:rPr>
              <a:t>from</a:t>
            </a:r>
          </a:p>
        </p:txBody>
      </p:sp>
      <p:sp>
        <p:nvSpPr>
          <p:cNvPr id="7" name="TextBox 19">
            <a:extLst>
              <a:ext uri="{FF2B5EF4-FFF2-40B4-BE49-F238E27FC236}">
                <a16:creationId xmlns:a16="http://schemas.microsoft.com/office/drawing/2014/main" id="{E189D7B4-D6DB-4950-95C6-DD6B25FC6277}"/>
              </a:ext>
            </a:extLst>
          </p:cNvPr>
          <p:cNvSpPr txBox="1"/>
          <p:nvPr/>
        </p:nvSpPr>
        <p:spPr>
          <a:xfrm>
            <a:off x="14801850" y="3365500"/>
            <a:ext cx="6196647" cy="10218182"/>
          </a:xfrm>
          <a:prstGeom prst="rect">
            <a:avLst/>
          </a:prstGeom>
        </p:spPr>
        <p:txBody>
          <a:bodyPr wrap="square" lIns="0" tIns="0" rIns="0" bIns="0" rtlCol="0" anchor="t">
            <a:spAutoFit/>
          </a:bodyPr>
          <a:lstStyle/>
          <a:p>
            <a:pPr lvl="0"/>
            <a:r>
              <a:rPr lang="en-US" sz="16600" b="1" dirty="0">
                <a:latin typeface="Now" panose="020B0604020202020204" charset="0"/>
              </a:rPr>
              <a:t>had</a:t>
            </a:r>
          </a:p>
          <a:p>
            <a:pPr lvl="0"/>
            <a:r>
              <a:rPr lang="en-US" sz="16600" b="1" dirty="0">
                <a:latin typeface="Now" panose="020B0604020202020204" charset="0"/>
              </a:rPr>
              <a:t>have</a:t>
            </a:r>
          </a:p>
          <a:p>
            <a:pPr lvl="0"/>
            <a:r>
              <a:rPr lang="en-US" sz="16600" b="1" dirty="0">
                <a:latin typeface="Now" panose="020B0604020202020204" charset="0"/>
              </a:rPr>
              <a:t>he</a:t>
            </a:r>
          </a:p>
          <a:p>
            <a:pPr lvl="0"/>
            <a:r>
              <a:rPr lang="en-US" sz="16600" b="1" dirty="0">
                <a:latin typeface="Now" panose="020B0604020202020204" charset="0"/>
              </a:rPr>
              <a:t>his</a:t>
            </a:r>
          </a:p>
        </p:txBody>
      </p:sp>
    </p:spTree>
    <p:extLst>
      <p:ext uri="{BB962C8B-B14F-4D97-AF65-F5344CB8AC3E}">
        <p14:creationId xmlns:p14="http://schemas.microsoft.com/office/powerpoint/2010/main" val="2563212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1009650" y="1993900"/>
            <a:ext cx="19812000" cy="10433625"/>
          </a:xfrm>
          <a:prstGeom prst="rect">
            <a:avLst/>
          </a:prstGeom>
          <a:noFill/>
        </p:spPr>
        <p:txBody>
          <a:bodyPr wrap="square">
            <a:spAutoFit/>
          </a:bodyPr>
          <a:lstStyle/>
          <a:p>
            <a:r>
              <a:rPr lang="en-US" sz="9600" b="1" dirty="0">
                <a:solidFill>
                  <a:schemeClr val="tx2"/>
                </a:solidFill>
                <a:latin typeface="Now" panose="020B0604020202020204" charset="0"/>
              </a:rPr>
              <a:t>5.	Who ended up eating the freshly baked bread? </a:t>
            </a:r>
          </a:p>
          <a:p>
            <a:r>
              <a:rPr lang="en-US" sz="9600" b="1" dirty="0">
                <a:solidFill>
                  <a:schemeClr val="tx2"/>
                </a:solidFill>
                <a:latin typeface="Now" panose="020B0604020202020204" charset="0"/>
              </a:rPr>
              <a:t>a. The Little Red Hen and her animal friends </a:t>
            </a:r>
          </a:p>
          <a:p>
            <a:r>
              <a:rPr lang="en-US" sz="9600" b="1" dirty="0">
                <a:solidFill>
                  <a:schemeClr val="tx2"/>
                </a:solidFill>
                <a:latin typeface="Now" panose="020B0604020202020204" charset="0"/>
              </a:rPr>
              <a:t>b. The Little Red Hen and her family </a:t>
            </a:r>
          </a:p>
          <a:p>
            <a:r>
              <a:rPr lang="en-US" sz="9600" b="1" dirty="0">
                <a:solidFill>
                  <a:schemeClr val="tx2"/>
                </a:solidFill>
                <a:latin typeface="Now" panose="020B0604020202020204" charset="0"/>
              </a:rPr>
              <a:t>c. The Little Red Hen alone</a:t>
            </a:r>
          </a:p>
        </p:txBody>
      </p:sp>
    </p:spTree>
    <p:extLst>
      <p:ext uri="{BB962C8B-B14F-4D97-AF65-F5344CB8AC3E}">
        <p14:creationId xmlns:p14="http://schemas.microsoft.com/office/powerpoint/2010/main" val="1733393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933450" y="622300"/>
            <a:ext cx="19812000" cy="15050274"/>
          </a:xfrm>
          <a:prstGeom prst="rect">
            <a:avLst/>
          </a:prstGeom>
          <a:noFill/>
        </p:spPr>
        <p:txBody>
          <a:bodyPr wrap="square">
            <a:spAutoFit/>
          </a:bodyPr>
          <a:lstStyle/>
          <a:p>
            <a:r>
              <a:rPr lang="en-US" sz="8000" b="1" dirty="0">
                <a:solidFill>
                  <a:schemeClr val="tx2"/>
                </a:solidFill>
                <a:latin typeface="Now" panose="020B0604020202020204" charset="0"/>
              </a:rPr>
              <a:t>Evaluation</a:t>
            </a:r>
          </a:p>
          <a:p>
            <a:r>
              <a:rPr lang="en-US" sz="13800" b="1" dirty="0">
                <a:solidFill>
                  <a:schemeClr val="tx2"/>
                </a:solidFill>
                <a:latin typeface="Now" panose="020B0604020202020204" charset="0"/>
              </a:rPr>
              <a:t>1.	Who is the main character in the story? </a:t>
            </a:r>
          </a:p>
          <a:p>
            <a:r>
              <a:rPr lang="en-US" sz="13800" b="1" dirty="0">
                <a:solidFill>
                  <a:schemeClr val="tx2"/>
                </a:solidFill>
                <a:latin typeface="Now" panose="020B0604020202020204" charset="0"/>
              </a:rPr>
              <a:t>a. The Little Red Hen </a:t>
            </a:r>
          </a:p>
          <a:p>
            <a:r>
              <a:rPr lang="en-US" sz="13800" b="1" dirty="0">
                <a:solidFill>
                  <a:schemeClr val="tx2"/>
                </a:solidFill>
                <a:latin typeface="Now" panose="020B0604020202020204" charset="0"/>
              </a:rPr>
              <a:t>b. The cat </a:t>
            </a:r>
          </a:p>
          <a:p>
            <a:r>
              <a:rPr lang="en-US" sz="13800" b="1" dirty="0">
                <a:solidFill>
                  <a:schemeClr val="tx2"/>
                </a:solidFill>
                <a:latin typeface="Now" panose="020B0604020202020204" charset="0"/>
              </a:rPr>
              <a:t>c. the dog</a:t>
            </a:r>
          </a:p>
          <a:p>
            <a:endParaRPr lang="en-PH" sz="4800" b="1" dirty="0">
              <a:solidFill>
                <a:schemeClr val="bg1"/>
              </a:solidFill>
              <a:latin typeface="Now" panose="020B0604020202020204" charset="0"/>
            </a:endParaRPr>
          </a:p>
        </p:txBody>
      </p:sp>
      <p:sp>
        <p:nvSpPr>
          <p:cNvPr id="3" name="Rectangle 2">
            <a:extLst>
              <a:ext uri="{FF2B5EF4-FFF2-40B4-BE49-F238E27FC236}">
                <a16:creationId xmlns:a16="http://schemas.microsoft.com/office/drawing/2014/main" id="{A1B6C1A1-6362-4A29-AB1B-5D4BD298B2CF}"/>
              </a:ext>
            </a:extLst>
          </p:cNvPr>
          <p:cNvSpPr/>
          <p:nvPr/>
        </p:nvSpPr>
        <p:spPr>
          <a:xfrm>
            <a:off x="933450" y="8242300"/>
            <a:ext cx="19507200" cy="1905000"/>
          </a:xfrm>
          <a:prstGeom prst="rect">
            <a:avLst/>
          </a:prstGeom>
          <a:noFill/>
          <a:ln w="177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82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933450" y="622300"/>
            <a:ext cx="19812000" cy="11449288"/>
          </a:xfrm>
          <a:prstGeom prst="rect">
            <a:avLst/>
          </a:prstGeom>
          <a:noFill/>
        </p:spPr>
        <p:txBody>
          <a:bodyPr wrap="square">
            <a:spAutoFit/>
          </a:bodyPr>
          <a:lstStyle/>
          <a:p>
            <a:r>
              <a:rPr lang="en-US" sz="13800" b="1" dirty="0">
                <a:solidFill>
                  <a:schemeClr val="tx2"/>
                </a:solidFill>
                <a:latin typeface="Now" panose="020B0604020202020204" charset="0"/>
              </a:rPr>
              <a:t>2.	Where does the story take place? </a:t>
            </a:r>
          </a:p>
          <a:p>
            <a:r>
              <a:rPr lang="en-US" sz="13800" b="1" dirty="0">
                <a:solidFill>
                  <a:schemeClr val="tx2"/>
                </a:solidFill>
                <a:latin typeface="Now" panose="020B0604020202020204" charset="0"/>
              </a:rPr>
              <a:t>a. In a city </a:t>
            </a:r>
          </a:p>
          <a:p>
            <a:r>
              <a:rPr lang="en-US" sz="13800" b="1" dirty="0">
                <a:solidFill>
                  <a:schemeClr val="tx2"/>
                </a:solidFill>
                <a:latin typeface="Now" panose="020B0604020202020204" charset="0"/>
              </a:rPr>
              <a:t>b. In a jungle </a:t>
            </a:r>
          </a:p>
          <a:p>
            <a:r>
              <a:rPr lang="en-US" sz="13800" b="1" dirty="0">
                <a:solidFill>
                  <a:schemeClr val="tx2"/>
                </a:solidFill>
                <a:latin typeface="Now" panose="020B0604020202020204" charset="0"/>
              </a:rPr>
              <a:t>c. On a farm</a:t>
            </a:r>
          </a:p>
          <a:p>
            <a:endParaRPr lang="en-PH" sz="4800" b="1" dirty="0">
              <a:solidFill>
                <a:schemeClr val="bg1"/>
              </a:solidFill>
              <a:latin typeface="Now" panose="020B0604020202020204" charset="0"/>
            </a:endParaRPr>
          </a:p>
        </p:txBody>
      </p:sp>
      <p:sp>
        <p:nvSpPr>
          <p:cNvPr id="5" name="Rectangle 4">
            <a:extLst>
              <a:ext uri="{FF2B5EF4-FFF2-40B4-BE49-F238E27FC236}">
                <a16:creationId xmlns:a16="http://schemas.microsoft.com/office/drawing/2014/main" id="{837D7106-196E-42DF-BFA2-7AD7C2470BFE}"/>
              </a:ext>
            </a:extLst>
          </p:cNvPr>
          <p:cNvSpPr/>
          <p:nvPr/>
        </p:nvSpPr>
        <p:spPr>
          <a:xfrm>
            <a:off x="628650" y="9156700"/>
            <a:ext cx="12877800" cy="1905000"/>
          </a:xfrm>
          <a:prstGeom prst="rect">
            <a:avLst/>
          </a:prstGeom>
          <a:noFill/>
          <a:ln w="177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44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1009650" y="1993900"/>
            <a:ext cx="19812000" cy="9633406"/>
          </a:xfrm>
          <a:prstGeom prst="rect">
            <a:avLst/>
          </a:prstGeom>
          <a:noFill/>
        </p:spPr>
        <p:txBody>
          <a:bodyPr wrap="square">
            <a:spAutoFit/>
          </a:bodyPr>
          <a:lstStyle/>
          <a:p>
            <a:r>
              <a:rPr lang="en-US" sz="9600" b="1" dirty="0">
                <a:solidFill>
                  <a:schemeClr val="tx2"/>
                </a:solidFill>
                <a:latin typeface="Now" panose="020B0604020202020204" charset="0"/>
              </a:rPr>
              <a:t>3.	What did the Little Red Hen ask her animal friends to help her with? </a:t>
            </a:r>
          </a:p>
          <a:p>
            <a:r>
              <a:rPr lang="en-US" sz="9600" b="1" dirty="0">
                <a:solidFill>
                  <a:schemeClr val="tx2"/>
                </a:solidFill>
                <a:latin typeface="Now" panose="020B0604020202020204" charset="0"/>
              </a:rPr>
              <a:t>a. Planting the wheat seeds </a:t>
            </a:r>
          </a:p>
          <a:p>
            <a:r>
              <a:rPr lang="en-US" sz="9600" b="1" dirty="0">
                <a:solidFill>
                  <a:schemeClr val="tx2"/>
                </a:solidFill>
                <a:latin typeface="Now" panose="020B0604020202020204" charset="0"/>
              </a:rPr>
              <a:t>b. Watering the wheat plants c. Harvesting the wheat</a:t>
            </a:r>
          </a:p>
          <a:p>
            <a:endParaRPr lang="en-PH" sz="4000" b="1" dirty="0">
              <a:solidFill>
                <a:schemeClr val="bg1"/>
              </a:solidFill>
              <a:latin typeface="Now" panose="020B0604020202020204" charset="0"/>
            </a:endParaRPr>
          </a:p>
        </p:txBody>
      </p:sp>
      <p:sp>
        <p:nvSpPr>
          <p:cNvPr id="5" name="Rectangle 4">
            <a:extLst>
              <a:ext uri="{FF2B5EF4-FFF2-40B4-BE49-F238E27FC236}">
                <a16:creationId xmlns:a16="http://schemas.microsoft.com/office/drawing/2014/main" id="{20F5B9F4-60A5-4788-8AFE-1E45DAFE99AD}"/>
              </a:ext>
            </a:extLst>
          </p:cNvPr>
          <p:cNvSpPr/>
          <p:nvPr/>
        </p:nvSpPr>
        <p:spPr>
          <a:xfrm>
            <a:off x="435362" y="6108700"/>
            <a:ext cx="19507200" cy="1905000"/>
          </a:xfrm>
          <a:prstGeom prst="rect">
            <a:avLst/>
          </a:prstGeom>
          <a:noFill/>
          <a:ln w="177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87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1009650" y="1993900"/>
            <a:ext cx="19812000" cy="11910953"/>
          </a:xfrm>
          <a:prstGeom prst="rect">
            <a:avLst/>
          </a:prstGeom>
          <a:noFill/>
        </p:spPr>
        <p:txBody>
          <a:bodyPr wrap="square">
            <a:spAutoFit/>
          </a:bodyPr>
          <a:lstStyle/>
          <a:p>
            <a:r>
              <a:rPr lang="en-US" sz="9600" b="1" dirty="0">
                <a:solidFill>
                  <a:schemeClr val="tx2"/>
                </a:solidFill>
                <a:latin typeface="Now" panose="020B0604020202020204" charset="0"/>
              </a:rPr>
              <a:t>4.	Did the animal friends agree to help the Little Red Hen? </a:t>
            </a:r>
          </a:p>
          <a:p>
            <a:pPr marL="1371600" indent="-1371600">
              <a:buAutoNum type="alphaLcPeriod"/>
            </a:pPr>
            <a:r>
              <a:rPr lang="en-US" sz="9600" b="1" dirty="0">
                <a:solidFill>
                  <a:schemeClr val="tx2"/>
                </a:solidFill>
                <a:latin typeface="Now" panose="020B0604020202020204" charset="0"/>
              </a:rPr>
              <a:t>Yes, they all agreed to help her. </a:t>
            </a:r>
          </a:p>
          <a:p>
            <a:r>
              <a:rPr lang="en-US" sz="9600" b="1" dirty="0">
                <a:solidFill>
                  <a:schemeClr val="tx2"/>
                </a:solidFill>
                <a:latin typeface="Now" panose="020B0604020202020204" charset="0"/>
              </a:rPr>
              <a:t>b. No, they refused to help her. c. Some agreed and some refused</a:t>
            </a:r>
            <a:endParaRPr lang="en-PH" sz="4000" b="1" dirty="0">
              <a:solidFill>
                <a:schemeClr val="bg1"/>
              </a:solidFill>
              <a:latin typeface="Now" panose="020B0604020202020204" charset="0"/>
            </a:endParaRPr>
          </a:p>
        </p:txBody>
      </p:sp>
      <p:sp>
        <p:nvSpPr>
          <p:cNvPr id="5" name="Rectangle 4">
            <a:extLst>
              <a:ext uri="{FF2B5EF4-FFF2-40B4-BE49-F238E27FC236}">
                <a16:creationId xmlns:a16="http://schemas.microsoft.com/office/drawing/2014/main" id="{CB90C913-A21C-4AD4-B3CF-4A08D48F2522}"/>
              </a:ext>
            </a:extLst>
          </p:cNvPr>
          <p:cNvSpPr/>
          <p:nvPr/>
        </p:nvSpPr>
        <p:spPr>
          <a:xfrm>
            <a:off x="933450" y="9232900"/>
            <a:ext cx="19507200" cy="1524000"/>
          </a:xfrm>
          <a:prstGeom prst="rect">
            <a:avLst/>
          </a:prstGeom>
          <a:noFill/>
          <a:ln w="177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75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600E5F-89CF-42AD-93C5-7BCDE1520E61}"/>
              </a:ext>
            </a:extLst>
          </p:cNvPr>
          <p:cNvPicPr>
            <a:picLocks noChangeAspect="1"/>
          </p:cNvPicPr>
          <p:nvPr/>
        </p:nvPicPr>
        <p:blipFill>
          <a:blip r:embed="rId2"/>
          <a:stretch>
            <a:fillRect/>
          </a:stretch>
        </p:blipFill>
        <p:spPr>
          <a:xfrm>
            <a:off x="0" y="0"/>
            <a:ext cx="21374100" cy="15161764"/>
          </a:xfrm>
          <a:prstGeom prst="rect">
            <a:avLst/>
          </a:prstGeom>
        </p:spPr>
      </p:pic>
      <p:sp>
        <p:nvSpPr>
          <p:cNvPr id="2" name="TextBox 1">
            <a:extLst>
              <a:ext uri="{FF2B5EF4-FFF2-40B4-BE49-F238E27FC236}">
                <a16:creationId xmlns:a16="http://schemas.microsoft.com/office/drawing/2014/main" id="{CC92E289-C792-4965-EAE9-6D295D592AE9}"/>
              </a:ext>
            </a:extLst>
          </p:cNvPr>
          <p:cNvSpPr txBox="1"/>
          <p:nvPr/>
        </p:nvSpPr>
        <p:spPr>
          <a:xfrm>
            <a:off x="1009650" y="1993900"/>
            <a:ext cx="19812000" cy="10433625"/>
          </a:xfrm>
          <a:prstGeom prst="rect">
            <a:avLst/>
          </a:prstGeom>
          <a:noFill/>
        </p:spPr>
        <p:txBody>
          <a:bodyPr wrap="square">
            <a:spAutoFit/>
          </a:bodyPr>
          <a:lstStyle/>
          <a:p>
            <a:r>
              <a:rPr lang="en-US" sz="9600" b="1" dirty="0">
                <a:solidFill>
                  <a:schemeClr val="tx2"/>
                </a:solidFill>
                <a:latin typeface="Now" panose="020B0604020202020204" charset="0"/>
              </a:rPr>
              <a:t>5.	Who ended up eating the freshly baked bread? </a:t>
            </a:r>
          </a:p>
          <a:p>
            <a:r>
              <a:rPr lang="en-US" sz="9600" b="1" dirty="0">
                <a:solidFill>
                  <a:schemeClr val="tx2"/>
                </a:solidFill>
                <a:latin typeface="Now" panose="020B0604020202020204" charset="0"/>
              </a:rPr>
              <a:t>a. The Little Red Hen and her animal friends </a:t>
            </a:r>
          </a:p>
          <a:p>
            <a:r>
              <a:rPr lang="en-US" sz="9600" b="1" dirty="0">
                <a:solidFill>
                  <a:schemeClr val="tx2"/>
                </a:solidFill>
                <a:latin typeface="Now" panose="020B0604020202020204" charset="0"/>
              </a:rPr>
              <a:t>b. The Little Red Hen and her family </a:t>
            </a:r>
          </a:p>
          <a:p>
            <a:r>
              <a:rPr lang="en-US" sz="9600" b="1" dirty="0">
                <a:solidFill>
                  <a:schemeClr val="tx2"/>
                </a:solidFill>
                <a:latin typeface="Now" panose="020B0604020202020204" charset="0"/>
              </a:rPr>
              <a:t>c. The Little Red Hen alone</a:t>
            </a:r>
          </a:p>
        </p:txBody>
      </p:sp>
      <p:sp>
        <p:nvSpPr>
          <p:cNvPr id="5" name="Rectangle 4">
            <a:extLst>
              <a:ext uri="{FF2B5EF4-FFF2-40B4-BE49-F238E27FC236}">
                <a16:creationId xmlns:a16="http://schemas.microsoft.com/office/drawing/2014/main" id="{E2F8EABD-C1CF-480A-AC73-D42C23F5B5B2}"/>
              </a:ext>
            </a:extLst>
          </p:cNvPr>
          <p:cNvSpPr/>
          <p:nvPr/>
        </p:nvSpPr>
        <p:spPr>
          <a:xfrm>
            <a:off x="564066" y="10937144"/>
            <a:ext cx="19507200" cy="1490381"/>
          </a:xfrm>
          <a:prstGeom prst="rect">
            <a:avLst/>
          </a:prstGeom>
          <a:noFill/>
          <a:ln w="177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2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3393EA-3329-4438-A48A-1F283E4C0AC8}"/>
              </a:ext>
            </a:extLst>
          </p:cNvPr>
          <p:cNvPicPr>
            <a:picLocks noChangeAspect="1"/>
          </p:cNvPicPr>
          <p:nvPr/>
        </p:nvPicPr>
        <p:blipFill>
          <a:blip r:embed="rId2"/>
          <a:stretch>
            <a:fillRect/>
          </a:stretch>
        </p:blipFill>
        <p:spPr>
          <a:xfrm>
            <a:off x="0" y="-52106"/>
            <a:ext cx="21374100" cy="15161764"/>
          </a:xfrm>
          <a:prstGeom prst="rect">
            <a:avLst/>
          </a:prstGeom>
        </p:spPr>
      </p:pic>
      <p:sp>
        <p:nvSpPr>
          <p:cNvPr id="19" name="TextBox 19"/>
          <p:cNvSpPr txBox="1"/>
          <p:nvPr/>
        </p:nvSpPr>
        <p:spPr>
          <a:xfrm>
            <a:off x="734298" y="233472"/>
            <a:ext cx="19845848" cy="1354217"/>
          </a:xfrm>
          <a:prstGeom prst="rect">
            <a:avLst/>
          </a:prstGeom>
        </p:spPr>
        <p:txBody>
          <a:bodyPr wrap="square" lIns="0" tIns="0" rIns="0" bIns="0" rtlCol="0" anchor="t">
            <a:spAutoFit/>
          </a:bodyPr>
          <a:lstStyle/>
          <a:p>
            <a:pPr algn="ctr"/>
            <a:r>
              <a:rPr lang="en-US" sz="8800" b="1" dirty="0">
                <a:solidFill>
                  <a:srgbClr val="002060"/>
                </a:solidFill>
                <a:latin typeface="Now"/>
              </a:rPr>
              <a:t>SIGHT WORDS</a:t>
            </a:r>
          </a:p>
        </p:txBody>
      </p:sp>
      <p:sp>
        <p:nvSpPr>
          <p:cNvPr id="4" name="TextBox 19">
            <a:extLst>
              <a:ext uri="{FF2B5EF4-FFF2-40B4-BE49-F238E27FC236}">
                <a16:creationId xmlns:a16="http://schemas.microsoft.com/office/drawing/2014/main" id="{CE9B5AA2-7F5F-4607-931B-B70D1AEE188A}"/>
              </a:ext>
            </a:extLst>
          </p:cNvPr>
          <p:cNvSpPr txBox="1"/>
          <p:nvPr/>
        </p:nvSpPr>
        <p:spPr>
          <a:xfrm>
            <a:off x="1833414" y="3239582"/>
            <a:ext cx="5455756" cy="10218182"/>
          </a:xfrm>
          <a:prstGeom prst="rect">
            <a:avLst/>
          </a:prstGeom>
        </p:spPr>
        <p:txBody>
          <a:bodyPr wrap="square" lIns="0" tIns="0" rIns="0" bIns="0" rtlCol="0" anchor="t">
            <a:spAutoFit/>
          </a:bodyPr>
          <a:lstStyle/>
          <a:p>
            <a:pPr lvl="0"/>
            <a:r>
              <a:rPr lang="en-US" sz="16600" b="1" dirty="0">
                <a:latin typeface="Now" panose="020B0604020202020204" charset="0"/>
              </a:rPr>
              <a:t>I</a:t>
            </a:r>
          </a:p>
          <a:p>
            <a:pPr lvl="0"/>
            <a:r>
              <a:rPr lang="en-US" sz="16600" b="1" dirty="0">
                <a:latin typeface="Now" panose="020B0604020202020204" charset="0"/>
              </a:rPr>
              <a:t>in</a:t>
            </a:r>
          </a:p>
          <a:p>
            <a:pPr lvl="0"/>
            <a:r>
              <a:rPr lang="en-US" sz="16600" b="1" dirty="0">
                <a:latin typeface="Now" panose="020B0604020202020204" charset="0"/>
              </a:rPr>
              <a:t>is</a:t>
            </a:r>
          </a:p>
          <a:p>
            <a:pPr lvl="0"/>
            <a:r>
              <a:rPr lang="en-US" sz="16600" b="1" dirty="0">
                <a:latin typeface="Now" panose="020B0604020202020204" charset="0"/>
              </a:rPr>
              <a:t>it</a:t>
            </a:r>
          </a:p>
        </p:txBody>
      </p:sp>
      <p:sp>
        <p:nvSpPr>
          <p:cNvPr id="6" name="TextBox 19">
            <a:extLst>
              <a:ext uri="{FF2B5EF4-FFF2-40B4-BE49-F238E27FC236}">
                <a16:creationId xmlns:a16="http://schemas.microsoft.com/office/drawing/2014/main" id="{DA44DF98-4D9E-4499-8FEA-1559E0D41288}"/>
              </a:ext>
            </a:extLst>
          </p:cNvPr>
          <p:cNvSpPr txBox="1"/>
          <p:nvPr/>
        </p:nvSpPr>
        <p:spPr>
          <a:xfrm>
            <a:off x="8224182" y="3365500"/>
            <a:ext cx="6715132" cy="10218182"/>
          </a:xfrm>
          <a:prstGeom prst="rect">
            <a:avLst/>
          </a:prstGeom>
        </p:spPr>
        <p:txBody>
          <a:bodyPr wrap="square" lIns="0" tIns="0" rIns="0" bIns="0" rtlCol="0" anchor="t">
            <a:spAutoFit/>
          </a:bodyPr>
          <a:lstStyle/>
          <a:p>
            <a:pPr lvl="0"/>
            <a:r>
              <a:rPr lang="en-US" sz="16600" b="1" dirty="0">
                <a:latin typeface="Now" panose="020B0604020202020204" charset="0"/>
              </a:rPr>
              <a:t>of</a:t>
            </a:r>
          </a:p>
          <a:p>
            <a:pPr lvl="0"/>
            <a:r>
              <a:rPr lang="en-US" sz="16600" b="1" dirty="0">
                <a:latin typeface="Now" panose="020B0604020202020204" charset="0"/>
              </a:rPr>
              <a:t>on</a:t>
            </a:r>
          </a:p>
          <a:p>
            <a:pPr lvl="0"/>
            <a:r>
              <a:rPr lang="en-US" sz="16600" b="1" dirty="0">
                <a:latin typeface="Now" panose="020B0604020202020204" charset="0"/>
              </a:rPr>
              <a:t>that</a:t>
            </a:r>
          </a:p>
          <a:p>
            <a:pPr lvl="0"/>
            <a:r>
              <a:rPr lang="en-US" sz="16600" b="1" dirty="0">
                <a:latin typeface="Now" panose="020B0604020202020204" charset="0"/>
              </a:rPr>
              <a:t>the</a:t>
            </a:r>
          </a:p>
        </p:txBody>
      </p:sp>
      <p:sp>
        <p:nvSpPr>
          <p:cNvPr id="7" name="TextBox 19">
            <a:extLst>
              <a:ext uri="{FF2B5EF4-FFF2-40B4-BE49-F238E27FC236}">
                <a16:creationId xmlns:a16="http://schemas.microsoft.com/office/drawing/2014/main" id="{E189D7B4-D6DB-4950-95C6-DD6B25FC6277}"/>
              </a:ext>
            </a:extLst>
          </p:cNvPr>
          <p:cNvSpPr txBox="1"/>
          <p:nvPr/>
        </p:nvSpPr>
        <p:spPr>
          <a:xfrm>
            <a:off x="14801850" y="3365500"/>
            <a:ext cx="6196647" cy="10218182"/>
          </a:xfrm>
          <a:prstGeom prst="rect">
            <a:avLst/>
          </a:prstGeom>
        </p:spPr>
        <p:txBody>
          <a:bodyPr wrap="square" lIns="0" tIns="0" rIns="0" bIns="0" rtlCol="0" anchor="t">
            <a:spAutoFit/>
          </a:bodyPr>
          <a:lstStyle/>
          <a:p>
            <a:pPr lvl="0"/>
            <a:r>
              <a:rPr lang="en-US" sz="16600" b="1" dirty="0">
                <a:latin typeface="Now" panose="020B0604020202020204" charset="0"/>
              </a:rPr>
              <a:t>they</a:t>
            </a:r>
          </a:p>
          <a:p>
            <a:pPr lvl="0"/>
            <a:r>
              <a:rPr lang="en-US" sz="16600" b="1" dirty="0">
                <a:latin typeface="Now" panose="020B0604020202020204" charset="0"/>
              </a:rPr>
              <a:t>this</a:t>
            </a:r>
          </a:p>
          <a:p>
            <a:pPr lvl="0"/>
            <a:r>
              <a:rPr lang="en-US" sz="16600" b="1" dirty="0">
                <a:latin typeface="Now" panose="020B0604020202020204" charset="0"/>
              </a:rPr>
              <a:t>to</a:t>
            </a:r>
          </a:p>
          <a:p>
            <a:pPr lvl="0"/>
            <a:r>
              <a:rPr lang="en-US" sz="16600" b="1" dirty="0">
                <a:latin typeface="Now" panose="020B0604020202020204" charset="0"/>
              </a:rPr>
              <a:t>was</a:t>
            </a:r>
          </a:p>
        </p:txBody>
      </p:sp>
    </p:spTree>
    <p:extLst>
      <p:ext uri="{BB962C8B-B14F-4D97-AF65-F5344CB8AC3E}">
        <p14:creationId xmlns:p14="http://schemas.microsoft.com/office/powerpoint/2010/main" val="3221683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3393EA-3329-4438-A48A-1F283E4C0AC8}"/>
              </a:ext>
            </a:extLst>
          </p:cNvPr>
          <p:cNvPicPr>
            <a:picLocks noChangeAspect="1"/>
          </p:cNvPicPr>
          <p:nvPr/>
        </p:nvPicPr>
        <p:blipFill>
          <a:blip r:embed="rId2"/>
          <a:stretch>
            <a:fillRect/>
          </a:stretch>
        </p:blipFill>
        <p:spPr>
          <a:xfrm>
            <a:off x="0" y="-52106"/>
            <a:ext cx="21374100" cy="15161764"/>
          </a:xfrm>
          <a:prstGeom prst="rect">
            <a:avLst/>
          </a:prstGeom>
        </p:spPr>
      </p:pic>
      <p:sp>
        <p:nvSpPr>
          <p:cNvPr id="19" name="TextBox 19"/>
          <p:cNvSpPr txBox="1"/>
          <p:nvPr/>
        </p:nvSpPr>
        <p:spPr>
          <a:xfrm>
            <a:off x="734298" y="233472"/>
            <a:ext cx="19845848" cy="1354217"/>
          </a:xfrm>
          <a:prstGeom prst="rect">
            <a:avLst/>
          </a:prstGeom>
        </p:spPr>
        <p:txBody>
          <a:bodyPr wrap="square" lIns="0" tIns="0" rIns="0" bIns="0" rtlCol="0" anchor="t">
            <a:spAutoFit/>
          </a:bodyPr>
          <a:lstStyle/>
          <a:p>
            <a:pPr algn="ctr"/>
            <a:r>
              <a:rPr lang="en-US" sz="8800" b="1" dirty="0">
                <a:solidFill>
                  <a:srgbClr val="002060"/>
                </a:solidFill>
                <a:latin typeface="Now"/>
              </a:rPr>
              <a:t>SIGHT WORDS</a:t>
            </a:r>
          </a:p>
        </p:txBody>
      </p:sp>
      <p:sp>
        <p:nvSpPr>
          <p:cNvPr id="4" name="TextBox 19">
            <a:extLst>
              <a:ext uri="{FF2B5EF4-FFF2-40B4-BE49-F238E27FC236}">
                <a16:creationId xmlns:a16="http://schemas.microsoft.com/office/drawing/2014/main" id="{CE9B5AA2-7F5F-4607-931B-B70D1AEE188A}"/>
              </a:ext>
            </a:extLst>
          </p:cNvPr>
          <p:cNvSpPr txBox="1"/>
          <p:nvPr/>
        </p:nvSpPr>
        <p:spPr>
          <a:xfrm>
            <a:off x="1833414" y="3239582"/>
            <a:ext cx="5455756" cy="10218182"/>
          </a:xfrm>
          <a:prstGeom prst="rect">
            <a:avLst/>
          </a:prstGeom>
        </p:spPr>
        <p:txBody>
          <a:bodyPr wrap="square" lIns="0" tIns="0" rIns="0" bIns="0" rtlCol="0" anchor="t">
            <a:spAutoFit/>
          </a:bodyPr>
          <a:lstStyle/>
          <a:p>
            <a:pPr lvl="0"/>
            <a:r>
              <a:rPr lang="en-US" sz="16600" b="1" dirty="0">
                <a:latin typeface="Now" panose="020B0604020202020204" charset="0"/>
              </a:rPr>
              <a:t>we</a:t>
            </a:r>
          </a:p>
          <a:p>
            <a:pPr lvl="0"/>
            <a:r>
              <a:rPr lang="en-US" sz="16600" b="1" dirty="0">
                <a:latin typeface="Now" panose="020B0604020202020204" charset="0"/>
              </a:rPr>
              <a:t>with</a:t>
            </a:r>
          </a:p>
          <a:p>
            <a:pPr lvl="0"/>
            <a:r>
              <a:rPr lang="en-US" sz="16600" b="1" dirty="0">
                <a:latin typeface="Now" panose="020B0604020202020204" charset="0"/>
              </a:rPr>
              <a:t>you</a:t>
            </a:r>
          </a:p>
          <a:p>
            <a:pPr lvl="0"/>
            <a:r>
              <a:rPr lang="en-US" sz="16600" b="1" dirty="0">
                <a:latin typeface="Now" panose="020B0604020202020204" charset="0"/>
              </a:rPr>
              <a:t>an</a:t>
            </a:r>
          </a:p>
        </p:txBody>
      </p:sp>
      <p:sp>
        <p:nvSpPr>
          <p:cNvPr id="6" name="TextBox 19">
            <a:extLst>
              <a:ext uri="{FF2B5EF4-FFF2-40B4-BE49-F238E27FC236}">
                <a16:creationId xmlns:a16="http://schemas.microsoft.com/office/drawing/2014/main" id="{DA44DF98-4D9E-4499-8FEA-1559E0D41288}"/>
              </a:ext>
            </a:extLst>
          </p:cNvPr>
          <p:cNvSpPr txBox="1"/>
          <p:nvPr/>
        </p:nvSpPr>
        <p:spPr>
          <a:xfrm>
            <a:off x="8224182" y="3365500"/>
            <a:ext cx="6715132" cy="10218182"/>
          </a:xfrm>
          <a:prstGeom prst="rect">
            <a:avLst/>
          </a:prstGeom>
        </p:spPr>
        <p:txBody>
          <a:bodyPr wrap="square" lIns="0" tIns="0" rIns="0" bIns="0" rtlCol="0" anchor="t">
            <a:spAutoFit/>
          </a:bodyPr>
          <a:lstStyle/>
          <a:p>
            <a:pPr lvl="0"/>
            <a:r>
              <a:rPr lang="en-US" sz="16600" b="1" dirty="0">
                <a:latin typeface="Now" panose="020B0604020202020204" charset="0"/>
              </a:rPr>
              <a:t>by</a:t>
            </a:r>
          </a:p>
          <a:p>
            <a:pPr lvl="0"/>
            <a:r>
              <a:rPr lang="en-US" sz="16600" b="1" dirty="0">
                <a:latin typeface="Now" panose="020B0604020202020204" charset="0"/>
              </a:rPr>
              <a:t>but</a:t>
            </a:r>
          </a:p>
          <a:p>
            <a:pPr lvl="0"/>
            <a:r>
              <a:rPr lang="en-US" sz="16600" b="1" dirty="0">
                <a:latin typeface="Now" panose="020B0604020202020204" charset="0"/>
              </a:rPr>
              <a:t>can</a:t>
            </a:r>
          </a:p>
          <a:p>
            <a:pPr lvl="0"/>
            <a:r>
              <a:rPr lang="en-US" sz="16600" b="1" dirty="0">
                <a:latin typeface="Now" panose="020B0604020202020204" charset="0"/>
              </a:rPr>
              <a:t>do</a:t>
            </a:r>
          </a:p>
        </p:txBody>
      </p:sp>
      <p:sp>
        <p:nvSpPr>
          <p:cNvPr id="7" name="TextBox 19">
            <a:extLst>
              <a:ext uri="{FF2B5EF4-FFF2-40B4-BE49-F238E27FC236}">
                <a16:creationId xmlns:a16="http://schemas.microsoft.com/office/drawing/2014/main" id="{E189D7B4-D6DB-4950-95C6-DD6B25FC6277}"/>
              </a:ext>
            </a:extLst>
          </p:cNvPr>
          <p:cNvSpPr txBox="1"/>
          <p:nvPr/>
        </p:nvSpPr>
        <p:spPr>
          <a:xfrm>
            <a:off x="14801850" y="3365500"/>
            <a:ext cx="6196647" cy="10218182"/>
          </a:xfrm>
          <a:prstGeom prst="rect">
            <a:avLst/>
          </a:prstGeom>
        </p:spPr>
        <p:txBody>
          <a:bodyPr wrap="square" lIns="0" tIns="0" rIns="0" bIns="0" rtlCol="0" anchor="t">
            <a:spAutoFit/>
          </a:bodyPr>
          <a:lstStyle/>
          <a:p>
            <a:pPr lvl="0"/>
            <a:r>
              <a:rPr lang="en-US" sz="16600" b="1" dirty="0">
                <a:latin typeface="Now" panose="020B0604020202020204" charset="0"/>
              </a:rPr>
              <a:t>had</a:t>
            </a:r>
          </a:p>
          <a:p>
            <a:pPr lvl="0"/>
            <a:r>
              <a:rPr lang="en-US" sz="16600" b="1" dirty="0">
                <a:latin typeface="Now" panose="020B0604020202020204" charset="0"/>
              </a:rPr>
              <a:t>not</a:t>
            </a:r>
          </a:p>
          <a:p>
            <a:pPr lvl="0"/>
            <a:r>
              <a:rPr lang="en-US" sz="16600" b="1" dirty="0">
                <a:latin typeface="Now" panose="020B0604020202020204" charset="0"/>
              </a:rPr>
              <a:t>one</a:t>
            </a:r>
          </a:p>
          <a:p>
            <a:pPr lvl="0"/>
            <a:r>
              <a:rPr lang="en-US" sz="16600" b="1" dirty="0">
                <a:latin typeface="Now" panose="020B0604020202020204" charset="0"/>
              </a:rPr>
              <a:t>said</a:t>
            </a:r>
          </a:p>
        </p:txBody>
      </p:sp>
    </p:spTree>
    <p:extLst>
      <p:ext uri="{BB962C8B-B14F-4D97-AF65-F5344CB8AC3E}">
        <p14:creationId xmlns:p14="http://schemas.microsoft.com/office/powerpoint/2010/main" val="284071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3393EA-3329-4438-A48A-1F283E4C0AC8}"/>
              </a:ext>
            </a:extLst>
          </p:cNvPr>
          <p:cNvPicPr>
            <a:picLocks noChangeAspect="1"/>
          </p:cNvPicPr>
          <p:nvPr/>
        </p:nvPicPr>
        <p:blipFill>
          <a:blip r:embed="rId2"/>
          <a:stretch>
            <a:fillRect/>
          </a:stretch>
        </p:blipFill>
        <p:spPr>
          <a:xfrm>
            <a:off x="-29828" y="-48764"/>
            <a:ext cx="21374100" cy="15161764"/>
          </a:xfrm>
          <a:prstGeom prst="rect">
            <a:avLst/>
          </a:prstGeom>
        </p:spPr>
      </p:pic>
      <p:sp>
        <p:nvSpPr>
          <p:cNvPr id="19" name="TextBox 19"/>
          <p:cNvSpPr txBox="1"/>
          <p:nvPr/>
        </p:nvSpPr>
        <p:spPr>
          <a:xfrm>
            <a:off x="734298" y="233472"/>
            <a:ext cx="19845848" cy="1354217"/>
          </a:xfrm>
          <a:prstGeom prst="rect">
            <a:avLst/>
          </a:prstGeom>
        </p:spPr>
        <p:txBody>
          <a:bodyPr wrap="square" lIns="0" tIns="0" rIns="0" bIns="0" rtlCol="0" anchor="t">
            <a:spAutoFit/>
          </a:bodyPr>
          <a:lstStyle/>
          <a:p>
            <a:pPr algn="ctr"/>
            <a:r>
              <a:rPr lang="en-US" sz="8800" b="1" dirty="0">
                <a:solidFill>
                  <a:srgbClr val="002060"/>
                </a:solidFill>
                <a:latin typeface="Now"/>
              </a:rPr>
              <a:t>SIGHT WORDS</a:t>
            </a:r>
          </a:p>
        </p:txBody>
      </p:sp>
      <p:sp>
        <p:nvSpPr>
          <p:cNvPr id="4" name="TextBox 19">
            <a:extLst>
              <a:ext uri="{FF2B5EF4-FFF2-40B4-BE49-F238E27FC236}">
                <a16:creationId xmlns:a16="http://schemas.microsoft.com/office/drawing/2014/main" id="{CE9B5AA2-7F5F-4607-931B-B70D1AEE188A}"/>
              </a:ext>
            </a:extLst>
          </p:cNvPr>
          <p:cNvSpPr txBox="1"/>
          <p:nvPr/>
        </p:nvSpPr>
        <p:spPr>
          <a:xfrm>
            <a:off x="2533650" y="2447409"/>
            <a:ext cx="5455756" cy="10218182"/>
          </a:xfrm>
          <a:prstGeom prst="rect">
            <a:avLst/>
          </a:prstGeom>
        </p:spPr>
        <p:txBody>
          <a:bodyPr wrap="square" lIns="0" tIns="0" rIns="0" bIns="0" rtlCol="0" anchor="t">
            <a:spAutoFit/>
          </a:bodyPr>
          <a:lstStyle/>
          <a:p>
            <a:pPr lvl="0"/>
            <a:r>
              <a:rPr lang="en-US" sz="16600" b="1" dirty="0">
                <a:latin typeface="Now" panose="020B0604020202020204" charset="0"/>
              </a:rPr>
              <a:t>she</a:t>
            </a:r>
          </a:p>
          <a:p>
            <a:pPr lvl="0"/>
            <a:r>
              <a:rPr lang="en-US" sz="16600" b="1" dirty="0">
                <a:latin typeface="Now" panose="020B0604020202020204" charset="0"/>
              </a:rPr>
              <a:t>so</a:t>
            </a:r>
          </a:p>
          <a:p>
            <a:pPr lvl="0"/>
            <a:r>
              <a:rPr lang="en-US" sz="16600" b="1" dirty="0">
                <a:latin typeface="Now" panose="020B0604020202020204" charset="0"/>
              </a:rPr>
              <a:t>up</a:t>
            </a:r>
          </a:p>
          <a:p>
            <a:pPr lvl="0"/>
            <a:r>
              <a:rPr lang="en-US" sz="16600" b="1" dirty="0">
                <a:latin typeface="Now" panose="020B0604020202020204" charset="0"/>
              </a:rPr>
              <a:t>what</a:t>
            </a:r>
          </a:p>
        </p:txBody>
      </p:sp>
      <p:sp>
        <p:nvSpPr>
          <p:cNvPr id="6" name="TextBox 19">
            <a:extLst>
              <a:ext uri="{FF2B5EF4-FFF2-40B4-BE49-F238E27FC236}">
                <a16:creationId xmlns:a16="http://schemas.microsoft.com/office/drawing/2014/main" id="{DA44DF98-4D9E-4499-8FEA-1559E0D41288}"/>
              </a:ext>
            </a:extLst>
          </p:cNvPr>
          <p:cNvSpPr txBox="1"/>
          <p:nvPr/>
        </p:nvSpPr>
        <p:spPr>
          <a:xfrm>
            <a:off x="10077450" y="1869925"/>
            <a:ext cx="6715132" cy="12772727"/>
          </a:xfrm>
          <a:prstGeom prst="rect">
            <a:avLst/>
          </a:prstGeom>
        </p:spPr>
        <p:txBody>
          <a:bodyPr wrap="square" lIns="0" tIns="0" rIns="0" bIns="0" rtlCol="0" anchor="t">
            <a:spAutoFit/>
          </a:bodyPr>
          <a:lstStyle/>
          <a:p>
            <a:pPr lvl="0"/>
            <a:r>
              <a:rPr lang="en-US" sz="16600" b="1" dirty="0">
                <a:latin typeface="Now" panose="020B0604020202020204" charset="0"/>
              </a:rPr>
              <a:t>when</a:t>
            </a:r>
          </a:p>
          <a:p>
            <a:pPr lvl="0"/>
            <a:r>
              <a:rPr lang="en-US" sz="16600" b="1" dirty="0">
                <a:latin typeface="Now" panose="020B0604020202020204" charset="0"/>
              </a:rPr>
              <a:t>which</a:t>
            </a:r>
          </a:p>
          <a:p>
            <a:pPr lvl="0"/>
            <a:r>
              <a:rPr lang="en-US" sz="16600" b="1" dirty="0">
                <a:latin typeface="Now" panose="020B0604020202020204" charset="0"/>
              </a:rPr>
              <a:t>who</a:t>
            </a:r>
          </a:p>
          <a:p>
            <a:pPr lvl="0"/>
            <a:r>
              <a:rPr lang="en-US" sz="16600" b="1" dirty="0">
                <a:latin typeface="Now" panose="020B0604020202020204" charset="0"/>
              </a:rPr>
              <a:t>Will</a:t>
            </a:r>
          </a:p>
          <a:p>
            <a:pPr lvl="0"/>
            <a:r>
              <a:rPr lang="en-US" sz="16600" b="1" dirty="0">
                <a:latin typeface="Now" panose="020B0604020202020204" charset="0"/>
              </a:rPr>
              <a:t>your</a:t>
            </a:r>
          </a:p>
        </p:txBody>
      </p:sp>
    </p:spTree>
    <p:extLst>
      <p:ext uri="{BB962C8B-B14F-4D97-AF65-F5344CB8AC3E}">
        <p14:creationId xmlns:p14="http://schemas.microsoft.com/office/powerpoint/2010/main" val="33781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3393EA-3329-4438-A48A-1F283E4C0AC8}"/>
              </a:ext>
            </a:extLst>
          </p:cNvPr>
          <p:cNvPicPr>
            <a:picLocks noChangeAspect="1"/>
          </p:cNvPicPr>
          <p:nvPr/>
        </p:nvPicPr>
        <p:blipFill>
          <a:blip r:embed="rId2"/>
          <a:stretch>
            <a:fillRect/>
          </a:stretch>
        </p:blipFill>
        <p:spPr>
          <a:xfrm>
            <a:off x="-29828" y="-48764"/>
            <a:ext cx="21374100" cy="15161764"/>
          </a:xfrm>
          <a:prstGeom prst="rect">
            <a:avLst/>
          </a:prstGeom>
        </p:spPr>
      </p:pic>
      <p:sp>
        <p:nvSpPr>
          <p:cNvPr id="19" name="TextBox 19"/>
          <p:cNvSpPr txBox="1"/>
          <p:nvPr/>
        </p:nvSpPr>
        <p:spPr>
          <a:xfrm>
            <a:off x="734298" y="233472"/>
            <a:ext cx="19845848" cy="1354217"/>
          </a:xfrm>
          <a:prstGeom prst="rect">
            <a:avLst/>
          </a:prstGeom>
        </p:spPr>
        <p:txBody>
          <a:bodyPr wrap="square" lIns="0" tIns="0" rIns="0" bIns="0" rtlCol="0" anchor="t">
            <a:spAutoFit/>
          </a:bodyPr>
          <a:lstStyle/>
          <a:p>
            <a:pPr algn="ctr"/>
            <a:r>
              <a:rPr lang="en-US" sz="8800" b="1" dirty="0">
                <a:solidFill>
                  <a:srgbClr val="002060"/>
                </a:solidFill>
                <a:latin typeface="Now"/>
              </a:rPr>
              <a:t>SIGHT WORDS</a:t>
            </a:r>
          </a:p>
        </p:txBody>
      </p:sp>
      <p:sp>
        <p:nvSpPr>
          <p:cNvPr id="4" name="TextBox 19">
            <a:extLst>
              <a:ext uri="{FF2B5EF4-FFF2-40B4-BE49-F238E27FC236}">
                <a16:creationId xmlns:a16="http://schemas.microsoft.com/office/drawing/2014/main" id="{CE9B5AA2-7F5F-4607-931B-B70D1AEE188A}"/>
              </a:ext>
            </a:extLst>
          </p:cNvPr>
          <p:cNvSpPr txBox="1"/>
          <p:nvPr/>
        </p:nvSpPr>
        <p:spPr>
          <a:xfrm>
            <a:off x="2533650" y="2447409"/>
            <a:ext cx="5455756" cy="10218182"/>
          </a:xfrm>
          <a:prstGeom prst="rect">
            <a:avLst/>
          </a:prstGeom>
        </p:spPr>
        <p:txBody>
          <a:bodyPr wrap="square" lIns="0" tIns="0" rIns="0" bIns="0" rtlCol="0" anchor="t">
            <a:spAutoFit/>
          </a:bodyPr>
          <a:lstStyle/>
          <a:p>
            <a:pPr lvl="0"/>
            <a:r>
              <a:rPr lang="en-US" sz="16600" b="1" dirty="0">
                <a:latin typeface="Now" panose="020B0604020202020204" charset="0"/>
              </a:rPr>
              <a:t>she</a:t>
            </a:r>
          </a:p>
          <a:p>
            <a:pPr lvl="0"/>
            <a:r>
              <a:rPr lang="en-US" sz="16600" b="1" dirty="0">
                <a:latin typeface="Now" panose="020B0604020202020204" charset="0"/>
              </a:rPr>
              <a:t>so</a:t>
            </a:r>
          </a:p>
          <a:p>
            <a:pPr lvl="0"/>
            <a:r>
              <a:rPr lang="en-US" sz="16600" b="1" dirty="0">
                <a:latin typeface="Now" panose="020B0604020202020204" charset="0"/>
              </a:rPr>
              <a:t>up</a:t>
            </a:r>
          </a:p>
          <a:p>
            <a:pPr lvl="0"/>
            <a:r>
              <a:rPr lang="en-US" sz="16600" b="1" dirty="0">
                <a:latin typeface="Now" panose="020B0604020202020204" charset="0"/>
              </a:rPr>
              <a:t>what</a:t>
            </a:r>
          </a:p>
        </p:txBody>
      </p:sp>
      <p:sp>
        <p:nvSpPr>
          <p:cNvPr id="6" name="TextBox 19">
            <a:extLst>
              <a:ext uri="{FF2B5EF4-FFF2-40B4-BE49-F238E27FC236}">
                <a16:creationId xmlns:a16="http://schemas.microsoft.com/office/drawing/2014/main" id="{DA44DF98-4D9E-4499-8FEA-1559E0D41288}"/>
              </a:ext>
            </a:extLst>
          </p:cNvPr>
          <p:cNvSpPr txBox="1"/>
          <p:nvPr/>
        </p:nvSpPr>
        <p:spPr>
          <a:xfrm>
            <a:off x="10077450" y="1869925"/>
            <a:ext cx="6715132" cy="12772727"/>
          </a:xfrm>
          <a:prstGeom prst="rect">
            <a:avLst/>
          </a:prstGeom>
        </p:spPr>
        <p:txBody>
          <a:bodyPr wrap="square" lIns="0" tIns="0" rIns="0" bIns="0" rtlCol="0" anchor="t">
            <a:spAutoFit/>
          </a:bodyPr>
          <a:lstStyle/>
          <a:p>
            <a:pPr lvl="0"/>
            <a:r>
              <a:rPr lang="en-US" sz="16600" b="1" dirty="0">
                <a:latin typeface="Now" panose="020B0604020202020204" charset="0"/>
              </a:rPr>
              <a:t>when</a:t>
            </a:r>
          </a:p>
          <a:p>
            <a:pPr lvl="0"/>
            <a:r>
              <a:rPr lang="en-US" sz="16600" b="1" dirty="0">
                <a:latin typeface="Now" panose="020B0604020202020204" charset="0"/>
              </a:rPr>
              <a:t>which</a:t>
            </a:r>
          </a:p>
          <a:p>
            <a:pPr lvl="0"/>
            <a:r>
              <a:rPr lang="en-US" sz="16600" b="1" dirty="0">
                <a:latin typeface="Now" panose="020B0604020202020204" charset="0"/>
              </a:rPr>
              <a:t>who</a:t>
            </a:r>
          </a:p>
          <a:p>
            <a:pPr lvl="0"/>
            <a:r>
              <a:rPr lang="en-US" sz="16600" b="1" dirty="0">
                <a:latin typeface="Now" panose="020B0604020202020204" charset="0"/>
              </a:rPr>
              <a:t>Will</a:t>
            </a:r>
          </a:p>
          <a:p>
            <a:pPr lvl="0"/>
            <a:r>
              <a:rPr lang="en-US" sz="16600" b="1" dirty="0">
                <a:latin typeface="Now" panose="020B0604020202020204" charset="0"/>
              </a:rPr>
              <a:t>your</a:t>
            </a:r>
          </a:p>
        </p:txBody>
      </p:sp>
    </p:spTree>
    <p:extLst>
      <p:ext uri="{BB962C8B-B14F-4D97-AF65-F5344CB8AC3E}">
        <p14:creationId xmlns:p14="http://schemas.microsoft.com/office/powerpoint/2010/main" val="419345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3393EA-3329-4438-A48A-1F283E4C0AC8}"/>
              </a:ext>
            </a:extLst>
          </p:cNvPr>
          <p:cNvPicPr>
            <a:picLocks noChangeAspect="1"/>
          </p:cNvPicPr>
          <p:nvPr/>
        </p:nvPicPr>
        <p:blipFill>
          <a:blip r:embed="rId2"/>
          <a:stretch>
            <a:fillRect/>
          </a:stretch>
        </p:blipFill>
        <p:spPr>
          <a:xfrm>
            <a:off x="-29828" y="-48764"/>
            <a:ext cx="21374100" cy="15161764"/>
          </a:xfrm>
          <a:prstGeom prst="rect">
            <a:avLst/>
          </a:prstGeom>
        </p:spPr>
      </p:pic>
      <p:sp>
        <p:nvSpPr>
          <p:cNvPr id="19" name="TextBox 19"/>
          <p:cNvSpPr txBox="1"/>
          <p:nvPr/>
        </p:nvSpPr>
        <p:spPr>
          <a:xfrm>
            <a:off x="734298" y="233472"/>
            <a:ext cx="19845848" cy="1354217"/>
          </a:xfrm>
          <a:prstGeom prst="rect">
            <a:avLst/>
          </a:prstGeom>
        </p:spPr>
        <p:txBody>
          <a:bodyPr wrap="square" lIns="0" tIns="0" rIns="0" bIns="0" rtlCol="0" anchor="t">
            <a:spAutoFit/>
          </a:bodyPr>
          <a:lstStyle/>
          <a:p>
            <a:pPr algn="ctr"/>
            <a:r>
              <a:rPr lang="en-US" sz="8800" b="1" dirty="0">
                <a:solidFill>
                  <a:srgbClr val="002060"/>
                </a:solidFill>
                <a:latin typeface="Now"/>
              </a:rPr>
              <a:t>Read</a:t>
            </a:r>
          </a:p>
        </p:txBody>
      </p:sp>
      <p:pic>
        <p:nvPicPr>
          <p:cNvPr id="3" name="Picture 2">
            <a:extLst>
              <a:ext uri="{FF2B5EF4-FFF2-40B4-BE49-F238E27FC236}">
                <a16:creationId xmlns:a16="http://schemas.microsoft.com/office/drawing/2014/main" id="{7BFC233A-DEFB-49F0-A37E-2C4675C0869D}"/>
              </a:ext>
            </a:extLst>
          </p:cNvPr>
          <p:cNvPicPr>
            <a:picLocks noChangeAspect="1"/>
          </p:cNvPicPr>
          <p:nvPr/>
        </p:nvPicPr>
        <p:blipFill>
          <a:blip r:embed="rId3"/>
          <a:stretch>
            <a:fillRect/>
          </a:stretch>
        </p:blipFill>
        <p:spPr>
          <a:xfrm>
            <a:off x="2457450" y="1587689"/>
            <a:ext cx="17221200" cy="13244549"/>
          </a:xfrm>
          <a:prstGeom prst="rect">
            <a:avLst/>
          </a:prstGeom>
        </p:spPr>
      </p:pic>
    </p:spTree>
    <p:extLst>
      <p:ext uri="{BB962C8B-B14F-4D97-AF65-F5344CB8AC3E}">
        <p14:creationId xmlns:p14="http://schemas.microsoft.com/office/powerpoint/2010/main" val="1457833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1462</TotalTime>
  <Words>1467</Words>
  <Application>Microsoft Office PowerPoint</Application>
  <PresentationFormat>Custom</PresentationFormat>
  <Paragraphs>233</Paragraphs>
  <Slides>45</Slides>
  <Notes>12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Calibri</vt:lpstr>
      <vt:lpstr>Arial</vt:lpstr>
      <vt:lpstr>Arial Narrow</vt:lpstr>
      <vt:lpstr>Scripter</vt:lpstr>
      <vt:lpstr>Now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Attendance</dc:title>
  <dc:creator>PC136</dc:creator>
  <cp:lastModifiedBy>admin</cp:lastModifiedBy>
  <cp:revision>89</cp:revision>
  <dcterms:created xsi:type="dcterms:W3CDTF">2006-08-16T00:00:00Z</dcterms:created>
  <dcterms:modified xsi:type="dcterms:W3CDTF">2023-04-18T00:00:21Z</dcterms:modified>
  <dc:identifier>DAFYtcJlG_4</dc:identifier>
</cp:coreProperties>
</file>